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13" r:id="rId3"/>
    <p:sldId id="305" r:id="rId4"/>
    <p:sldId id="312" r:id="rId5"/>
    <p:sldId id="310" r:id="rId6"/>
    <p:sldId id="311" r:id="rId7"/>
    <p:sldId id="257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794500" cy="99314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87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287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203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347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570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8597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546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290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3594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586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738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A37E6-B31D-43F4-B610-2A7A91557CF4}" type="datetimeFigureOut">
              <a:rPr lang="bg-BG" smtClean="0"/>
              <a:t>15.4.2018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21B4-0D08-46E7-A500-FCDB1430DD9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545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131" y="0"/>
            <a:ext cx="7264402" cy="259210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dirty="0" smtClean="0">
                <a:latin typeface="Century Gothic" panose="020B0502020202020204" pitchFamily="34" charset="0"/>
              </a:rPr>
              <a:t>НАЦИОНАЛНА ЗДРАВНА КАРТА</a:t>
            </a:r>
            <a:endParaRPr lang="bg-BG" dirty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786" y="3208868"/>
            <a:ext cx="3739092" cy="300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>
                <a:latin typeface="Century Gothic" panose="020B0502020202020204" pitchFamily="34" charset="0"/>
              </a:rPr>
              <a:t>Медицински специалности, които се планират на регионално ниво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Това са „тясно профилирани“ специалности, с ограничен брой специалисти и ниска обръщаемост на областно ниво, предвид високоспециализирания характер на дейността:</a:t>
            </a:r>
          </a:p>
          <a:p>
            <a:pPr algn="just"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Детски специалности – детска </a:t>
            </a:r>
            <a:r>
              <a:rPr lang="bg-BG" sz="2400" dirty="0" err="1" smtClean="0">
                <a:latin typeface="Century Gothic" panose="020B0502020202020204" pitchFamily="34" charset="0"/>
              </a:rPr>
              <a:t>гастроентерология</a:t>
            </a:r>
            <a:r>
              <a:rPr lang="bg-BG" sz="2400" dirty="0" smtClean="0">
                <a:latin typeface="Century Gothic" panose="020B0502020202020204" pitchFamily="34" charset="0"/>
              </a:rPr>
              <a:t>, детска ендокринология и болести на обмяната, детска кардиология, детска неврология, детска психиатрия и др.</a:t>
            </a:r>
          </a:p>
          <a:p>
            <a:pPr algn="just"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Хирургични специалности – гръдна хирургия, </a:t>
            </a:r>
            <a:r>
              <a:rPr lang="bg-BG" sz="2400" dirty="0" err="1" smtClean="0">
                <a:latin typeface="Century Gothic" panose="020B0502020202020204" pitchFamily="34" charset="0"/>
              </a:rPr>
              <a:t>неврохиргия</a:t>
            </a:r>
            <a:r>
              <a:rPr lang="bg-BG" sz="2400" dirty="0" smtClean="0">
                <a:latin typeface="Century Gothic" panose="020B0502020202020204" pitchFamily="34" charset="0"/>
              </a:rPr>
              <a:t>, съдова хирургия  и др.</a:t>
            </a:r>
          </a:p>
          <a:p>
            <a:pPr algn="just"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Терапевтични специалности – клинична имунология, клинична токсикология, медицинска паразитология и др.</a:t>
            </a:r>
          </a:p>
          <a:p>
            <a:pPr marL="0" indent="0" algn="just">
              <a:buNone/>
            </a:pPr>
            <a:r>
              <a:rPr lang="ru-RU" sz="2400" dirty="0" err="1">
                <a:latin typeface="Century Gothic" panose="020B0502020202020204" pitchFamily="34" charset="0"/>
              </a:rPr>
              <a:t>Планиране</a:t>
            </a:r>
            <a:r>
              <a:rPr lang="ru-RU" sz="2400" dirty="0">
                <a:latin typeface="Century Gothic" panose="020B0502020202020204" pitchFamily="34" charset="0"/>
              </a:rPr>
              <a:t> на база </a:t>
            </a:r>
            <a:r>
              <a:rPr lang="ru-RU" sz="2400" dirty="0" err="1" smtClean="0">
                <a:latin typeface="Century Gothic" panose="020B0502020202020204" pitchFamily="34" charset="0"/>
              </a:rPr>
              <a:t>унифицирани</a:t>
            </a:r>
            <a:r>
              <a:rPr lang="ru-RU" sz="2400" dirty="0" smtClean="0">
                <a:latin typeface="Century Gothic" panose="020B0502020202020204" pitchFamily="34" charset="0"/>
              </a:rPr>
              <a:t> </a:t>
            </a:r>
            <a:r>
              <a:rPr lang="ru-RU" sz="2400" dirty="0" err="1" smtClean="0">
                <a:latin typeface="Century Gothic" panose="020B0502020202020204" pitchFamily="34" charset="0"/>
              </a:rPr>
              <a:t>национални</a:t>
            </a:r>
            <a:r>
              <a:rPr lang="ru-RU" sz="2400" dirty="0" smtClean="0">
                <a:latin typeface="Century Gothic" panose="020B0502020202020204" pitchFamily="34" charset="0"/>
              </a:rPr>
              <a:t> показатели </a:t>
            </a:r>
            <a:r>
              <a:rPr lang="ru-RU" sz="2400" dirty="0">
                <a:latin typeface="Century Gothic" panose="020B0502020202020204" pitchFamily="34" charset="0"/>
              </a:rPr>
              <a:t>за </a:t>
            </a:r>
            <a:r>
              <a:rPr lang="ru-RU" sz="2400" dirty="0" err="1">
                <a:latin typeface="Century Gothic" panose="020B0502020202020204" pitchFamily="34" charset="0"/>
              </a:rPr>
              <a:t>осигуреност</a:t>
            </a:r>
            <a:r>
              <a:rPr lang="ru-RU" sz="2400" dirty="0">
                <a:latin typeface="Century Gothic" panose="020B0502020202020204" pitchFamily="34" charset="0"/>
              </a:rPr>
              <a:t> на </a:t>
            </a:r>
            <a:r>
              <a:rPr lang="ru-RU" sz="2400" dirty="0" err="1">
                <a:latin typeface="Century Gothic" panose="020B0502020202020204" pitchFamily="34" charset="0"/>
              </a:rPr>
              <a:t>населението</a:t>
            </a:r>
            <a:r>
              <a:rPr lang="ru-RU" sz="2400" dirty="0">
                <a:latin typeface="Century Gothic" panose="020B0502020202020204" pitchFamily="34" charset="0"/>
              </a:rPr>
              <a:t> за </a:t>
            </a:r>
            <a:r>
              <a:rPr lang="ru-RU" sz="2400" dirty="0" err="1" smtClean="0">
                <a:latin typeface="Century Gothic" panose="020B0502020202020204" pitchFamily="34" charset="0"/>
              </a:rPr>
              <a:t>всеки</a:t>
            </a:r>
            <a:r>
              <a:rPr lang="ru-RU" sz="2400" dirty="0" smtClean="0">
                <a:latin typeface="Century Gothic" panose="020B0502020202020204" pitchFamily="34" charset="0"/>
              </a:rPr>
              <a:t> регион</a:t>
            </a:r>
            <a:endParaRPr lang="bg-BG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>
                <a:latin typeface="Century Gothic" panose="020B0502020202020204" pitchFamily="34" charset="0"/>
              </a:rPr>
              <a:t>Лекари, осъществяващи медико-диагностични дейности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Подход:</a:t>
            </a:r>
          </a:p>
          <a:p>
            <a:pPr marL="0" indent="0">
              <a:buNone/>
            </a:pPr>
            <a:r>
              <a:rPr lang="ru-RU" sz="2400" dirty="0" err="1">
                <a:latin typeface="Century Gothic" panose="020B0502020202020204" pitchFamily="34" charset="0"/>
              </a:rPr>
              <a:t>Планиране</a:t>
            </a:r>
            <a:r>
              <a:rPr lang="ru-RU" sz="2400" dirty="0">
                <a:latin typeface="Century Gothic" panose="020B0502020202020204" pitchFamily="34" charset="0"/>
              </a:rPr>
              <a:t> на база </a:t>
            </a:r>
            <a:r>
              <a:rPr lang="ru-RU" sz="2400" dirty="0" smtClean="0">
                <a:latin typeface="Century Gothic" panose="020B0502020202020204" pitchFamily="34" charset="0"/>
              </a:rPr>
              <a:t>стандарт </a:t>
            </a:r>
            <a:r>
              <a:rPr lang="bg-BG" sz="2400" dirty="0" smtClean="0">
                <a:latin typeface="Century Gothic" panose="020B0502020202020204" pitchFamily="34" charset="0"/>
              </a:rPr>
              <a:t>за осигуреност и достъп на населението до определена медико-диагностична дейност:</a:t>
            </a:r>
          </a:p>
          <a:p>
            <a:r>
              <a:rPr lang="bg-BG" sz="2400" dirty="0">
                <a:latin typeface="Century Gothic" panose="020B0502020202020204" pitchFamily="34" charset="0"/>
              </a:rPr>
              <a:t>Клинична микробиология </a:t>
            </a:r>
            <a:r>
              <a:rPr lang="bg-BG" sz="2400" dirty="0" smtClean="0">
                <a:latin typeface="Century Gothic" panose="020B0502020202020204" pitchFamily="34" charset="0"/>
              </a:rPr>
              <a:t>	</a:t>
            </a:r>
            <a:r>
              <a:rPr lang="bg-BG" sz="2400" dirty="0">
                <a:latin typeface="Century Gothic" panose="020B0502020202020204" pitchFamily="34" charset="0"/>
              </a:rPr>
              <a:t>	</a:t>
            </a:r>
            <a:r>
              <a:rPr lang="bg-BG" sz="2400" dirty="0" smtClean="0">
                <a:latin typeface="Century Gothic" panose="020B0502020202020204" pitchFamily="34" charset="0"/>
              </a:rPr>
              <a:t>- 1 на 100 000 души</a:t>
            </a:r>
          </a:p>
          <a:p>
            <a:r>
              <a:rPr lang="bg-BG" sz="2400" dirty="0" smtClean="0">
                <a:latin typeface="Century Gothic" panose="020B0502020202020204" pitchFamily="34" charset="0"/>
              </a:rPr>
              <a:t>Клинична лаборатория 		- 1 на 30 000 души</a:t>
            </a:r>
          </a:p>
          <a:p>
            <a:r>
              <a:rPr lang="bg-BG" sz="2400" dirty="0">
                <a:latin typeface="Century Gothic" panose="020B0502020202020204" pitchFamily="34" charset="0"/>
              </a:rPr>
              <a:t>О</a:t>
            </a:r>
            <a:r>
              <a:rPr lang="bg-BG" sz="2400" dirty="0" smtClean="0">
                <a:latin typeface="Century Gothic" panose="020B0502020202020204" pitchFamily="34" charset="0"/>
              </a:rPr>
              <a:t>бразна диагностика 		- 1 на 30 000 души</a:t>
            </a:r>
          </a:p>
          <a:p>
            <a:r>
              <a:rPr lang="bg-BG" sz="2400" dirty="0" smtClean="0">
                <a:latin typeface="Century Gothic" panose="020B0502020202020204" pitchFamily="34" charset="0"/>
              </a:rPr>
              <a:t>Обща и клинична патология, 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   Медицинска паразитология 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   и Вирусология 				- 1 на 150 000 души</a:t>
            </a:r>
            <a:endParaRPr lang="bg-BG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5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Century Gothic" panose="020B0502020202020204" pitchFamily="34" charset="0"/>
              </a:rPr>
              <a:t>Лекари по дентална медицина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2959"/>
            <a:ext cx="11125200" cy="53879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Подход:</a:t>
            </a:r>
          </a:p>
          <a:p>
            <a:pPr algn="just"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Лекари по дентална медицина – </a:t>
            </a:r>
            <a:r>
              <a:rPr lang="bg-BG" sz="2400" dirty="0" err="1" smtClean="0">
                <a:latin typeface="Century Gothic" panose="020B0502020202020204" pitchFamily="34" charset="0"/>
              </a:rPr>
              <a:t>общопрактикуващи</a:t>
            </a:r>
            <a:r>
              <a:rPr lang="bg-BG" sz="2400" dirty="0" smtClean="0">
                <a:latin typeface="Century Gothic" panose="020B0502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Планиране </a:t>
            </a:r>
            <a:r>
              <a:rPr lang="ru-RU" sz="2400" dirty="0" smtClean="0">
                <a:latin typeface="Century Gothic" panose="020B0502020202020204" pitchFamily="34" charset="0"/>
              </a:rPr>
              <a:t>на </a:t>
            </a:r>
            <a:r>
              <a:rPr lang="ru-RU" sz="2400" dirty="0">
                <a:latin typeface="Century Gothic" panose="020B0502020202020204" pitchFamily="34" charset="0"/>
              </a:rPr>
              <a:t>база </a:t>
            </a:r>
            <a:r>
              <a:rPr lang="ru-RU" sz="2400" dirty="0" err="1">
                <a:latin typeface="Century Gothic" panose="020B0502020202020204" pitchFamily="34" charset="0"/>
              </a:rPr>
              <a:t>унифициран</a:t>
            </a:r>
            <a:r>
              <a:rPr lang="ru-RU" sz="2400" dirty="0">
                <a:latin typeface="Century Gothic" panose="020B0502020202020204" pitchFamily="34" charset="0"/>
              </a:rPr>
              <a:t> национален </a:t>
            </a:r>
            <a:r>
              <a:rPr lang="ru-RU" sz="2400" dirty="0" err="1">
                <a:latin typeface="Century Gothic" panose="020B0502020202020204" pitchFamily="34" charset="0"/>
              </a:rPr>
              <a:t>показател</a:t>
            </a:r>
            <a:r>
              <a:rPr lang="ru-RU" sz="2400" dirty="0">
                <a:latin typeface="Century Gothic" panose="020B0502020202020204" pitchFamily="34" charset="0"/>
              </a:rPr>
              <a:t> за </a:t>
            </a:r>
            <a:r>
              <a:rPr lang="ru-RU" sz="2400" dirty="0" err="1">
                <a:latin typeface="Century Gothic" panose="020B0502020202020204" pitchFamily="34" charset="0"/>
              </a:rPr>
              <a:t>осигуреност</a:t>
            </a:r>
            <a:r>
              <a:rPr lang="ru-RU" sz="2400" dirty="0">
                <a:latin typeface="Century Gothic" panose="020B0502020202020204" pitchFamily="34" charset="0"/>
              </a:rPr>
              <a:t> на </a:t>
            </a:r>
            <a:r>
              <a:rPr lang="ru-RU" sz="2400" dirty="0" err="1">
                <a:latin typeface="Century Gothic" panose="020B0502020202020204" pitchFamily="34" charset="0"/>
              </a:rPr>
              <a:t>населението</a:t>
            </a:r>
            <a:r>
              <a:rPr lang="ru-RU" sz="2400" dirty="0">
                <a:latin typeface="Century Gothic" panose="020B0502020202020204" pitchFamily="34" charset="0"/>
              </a:rPr>
              <a:t> за всяка </a:t>
            </a:r>
            <a:r>
              <a:rPr lang="ru-RU" sz="2400" dirty="0" err="1">
                <a:latin typeface="Century Gothic" panose="020B0502020202020204" pitchFamily="34" charset="0"/>
              </a:rPr>
              <a:t>област</a:t>
            </a:r>
            <a:r>
              <a:rPr lang="ru-RU" sz="2400" dirty="0">
                <a:latin typeface="Century Gothic" panose="020B0502020202020204" pitchFamily="34" charset="0"/>
              </a:rPr>
              <a:t> - 1 ЛДМ на 1000 души </a:t>
            </a:r>
            <a:endParaRPr lang="bg-BG" sz="2400" dirty="0" smtClean="0">
              <a:latin typeface="Century Gothic" panose="020B0502020202020204" pitchFamily="34" charset="0"/>
            </a:endParaRPr>
          </a:p>
          <a:p>
            <a:pPr algn="just"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Специалисти по дентални специалности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Необходим минимален брой - На база на показатели за осигуреност на населението, посочени в Методиката за изготвяне на областните здравни карти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Предложение: В Националната здравна карта необходимият брой специалисти по дентални специалности да е равен на определения в областните здравни карти необходим  минимален брой.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В рамките на общия определен необходим брой лекари по дентална медицина се включват денталните лекари с придобита специалност, в т.ч. обща дентална медицина и други дентални специалности.</a:t>
            </a:r>
            <a:endParaRPr lang="bg-BG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2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>
                <a:latin typeface="Century Gothic" panose="020B0502020202020204" pitchFamily="34" charset="0"/>
              </a:rPr>
              <a:t>Специалисти по здравни грижи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493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Медицински сестри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Подход: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Планиране </a:t>
            </a:r>
            <a:r>
              <a:rPr lang="ru-RU" sz="2400" dirty="0" smtClean="0">
                <a:latin typeface="Century Gothic" panose="020B0502020202020204" pitchFamily="34" charset="0"/>
              </a:rPr>
              <a:t>на </a:t>
            </a:r>
            <a:r>
              <a:rPr lang="ru-RU" sz="2400" dirty="0">
                <a:latin typeface="Century Gothic" panose="020B0502020202020204" pitchFamily="34" charset="0"/>
              </a:rPr>
              <a:t>база </a:t>
            </a:r>
            <a:r>
              <a:rPr lang="ru-RU" sz="2400" dirty="0" err="1" smtClean="0">
                <a:latin typeface="Century Gothic" panose="020B0502020202020204" pitchFamily="34" charset="0"/>
              </a:rPr>
              <a:t>унифициран</a:t>
            </a:r>
            <a:r>
              <a:rPr lang="ru-RU" sz="2400" dirty="0" smtClean="0">
                <a:latin typeface="Century Gothic" panose="020B0502020202020204" pitchFamily="34" charset="0"/>
              </a:rPr>
              <a:t> национален </a:t>
            </a:r>
            <a:r>
              <a:rPr lang="ru-RU" sz="2400" dirty="0" err="1" smtClean="0">
                <a:latin typeface="Century Gothic" panose="020B0502020202020204" pitchFamily="34" charset="0"/>
              </a:rPr>
              <a:t>показател</a:t>
            </a:r>
            <a:r>
              <a:rPr lang="ru-RU" sz="2400" dirty="0" smtClean="0">
                <a:latin typeface="Century Gothic" panose="020B0502020202020204" pitchFamily="34" charset="0"/>
              </a:rPr>
              <a:t> </a:t>
            </a:r>
            <a:r>
              <a:rPr lang="ru-RU" sz="2400" dirty="0">
                <a:latin typeface="Century Gothic" panose="020B0502020202020204" pitchFamily="34" charset="0"/>
              </a:rPr>
              <a:t>за </a:t>
            </a:r>
            <a:r>
              <a:rPr lang="ru-RU" sz="2400" dirty="0" err="1">
                <a:latin typeface="Century Gothic" panose="020B0502020202020204" pitchFamily="34" charset="0"/>
              </a:rPr>
              <a:t>осигуреност</a:t>
            </a:r>
            <a:r>
              <a:rPr lang="ru-RU" sz="2400" dirty="0">
                <a:latin typeface="Century Gothic" panose="020B0502020202020204" pitchFamily="34" charset="0"/>
              </a:rPr>
              <a:t> на </a:t>
            </a:r>
            <a:r>
              <a:rPr lang="ru-RU" sz="2400" dirty="0" err="1">
                <a:latin typeface="Century Gothic" panose="020B0502020202020204" pitchFamily="34" charset="0"/>
              </a:rPr>
              <a:t>населението</a:t>
            </a:r>
            <a:r>
              <a:rPr lang="ru-RU" sz="2400" dirty="0">
                <a:latin typeface="Century Gothic" panose="020B0502020202020204" pitchFamily="34" charset="0"/>
              </a:rPr>
              <a:t> за всяка </a:t>
            </a:r>
            <a:r>
              <a:rPr lang="ru-RU" sz="2400" dirty="0" err="1" smtClean="0">
                <a:latin typeface="Century Gothic" panose="020B0502020202020204" pitchFamily="34" charset="0"/>
              </a:rPr>
              <a:t>област</a:t>
            </a:r>
            <a:r>
              <a:rPr lang="ru-RU" sz="2400" dirty="0" smtClean="0">
                <a:latin typeface="Century Gothic" panose="020B0502020202020204" pitchFamily="34" charset="0"/>
              </a:rPr>
              <a:t> - </a:t>
            </a:r>
            <a:r>
              <a:rPr lang="bg-BG" sz="2400" dirty="0" smtClean="0">
                <a:latin typeface="Century Gothic" panose="020B0502020202020204" pitchFamily="34" charset="0"/>
              </a:rPr>
              <a:t>1</a:t>
            </a:r>
            <a:r>
              <a:rPr lang="en-US" sz="2400" dirty="0" smtClean="0">
                <a:latin typeface="Century Gothic" panose="020B0502020202020204" pitchFamily="34" charset="0"/>
              </a:rPr>
              <a:t>8</a:t>
            </a:r>
            <a:r>
              <a:rPr lang="bg-BG" sz="2400" dirty="0" smtClean="0">
                <a:latin typeface="Century Gothic" panose="020B0502020202020204" pitchFamily="34" charset="0"/>
              </a:rPr>
              <a:t>0 на 100 000 души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Ползвано е съотношение 1:</a:t>
            </a:r>
            <a:r>
              <a:rPr lang="bg-BG" sz="2400" dirty="0" err="1" smtClean="0">
                <a:latin typeface="Century Gothic" panose="020B0502020202020204" pitchFamily="34" charset="0"/>
              </a:rPr>
              <a:t>1</a:t>
            </a:r>
            <a:r>
              <a:rPr lang="bg-BG" sz="2400" dirty="0" smtClean="0">
                <a:latin typeface="Century Gothic" panose="020B0502020202020204" pitchFamily="34" charset="0"/>
              </a:rPr>
              <a:t> лекари:медицински сестри по отношение на планирания брой лекари и лекари по </a:t>
            </a:r>
            <a:r>
              <a:rPr lang="bg-BG" sz="2400" dirty="0" err="1" smtClean="0">
                <a:latin typeface="Century Gothic" panose="020B0502020202020204" pitchFamily="34" charset="0"/>
              </a:rPr>
              <a:t>дентална</a:t>
            </a:r>
            <a:r>
              <a:rPr lang="bg-BG" sz="2400" dirty="0" smtClean="0">
                <a:latin typeface="Century Gothic" panose="020B0502020202020204" pitchFamily="34" charset="0"/>
              </a:rPr>
              <a:t> медицина в ИБМП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Мотиви:</a:t>
            </a:r>
          </a:p>
          <a:p>
            <a:pPr marL="0" indent="0" algn="just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Необходимост от осигуряване на капацитета на ЛЗ за ИБМП и развитие на нови видове здравни и интегрирани здравно-социални услуги – патронажни грижи, дългосрочни грижи и др.</a:t>
            </a:r>
            <a:endParaRPr lang="bg-BG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8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dirty="0" smtClean="0">
                <a:latin typeface="Century Gothic" panose="020B0502020202020204" pitchFamily="34" charset="0"/>
              </a:rPr>
              <a:t>Други </a:t>
            </a:r>
            <a:r>
              <a:rPr lang="bg-BG" sz="3200" dirty="0">
                <a:latin typeface="Century Gothic" panose="020B0502020202020204" pitchFamily="34" charset="0"/>
              </a:rPr>
              <a:t>специалисти </a:t>
            </a:r>
            <a:r>
              <a:rPr lang="bg-BG" sz="3200" dirty="0" smtClean="0">
                <a:latin typeface="Century Gothic" panose="020B0502020202020204" pitchFamily="34" charset="0"/>
              </a:rPr>
              <a:t>по здравни грижи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Рехабилитатори, клинични и рентгенови лаборанти и др.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Подход: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Планиране на база унифицирани национални показатели за осигуреност на населението за всяка област.</a:t>
            </a:r>
            <a:endParaRPr lang="bg-BG" sz="1000" dirty="0" smtClean="0">
              <a:latin typeface="Century Gothic" panose="020B0502020202020204" pitchFamily="34" charset="0"/>
            </a:endParaRP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Пропорционално съответствие с броя на лекари специалисти в съответното направление: 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Лекари специалисти по АГ:акушерки - 1:</a:t>
            </a:r>
            <a:r>
              <a:rPr lang="bg-BG" sz="2400" dirty="0" err="1" smtClean="0">
                <a:latin typeface="Century Gothic" panose="020B0502020202020204" pitchFamily="34" charset="0"/>
              </a:rPr>
              <a:t>1</a:t>
            </a:r>
            <a:r>
              <a:rPr lang="bg-BG" sz="2400" dirty="0" smtClean="0">
                <a:latin typeface="Century Gothic" panose="020B0502020202020204" pitchFamily="34" charset="0"/>
              </a:rPr>
              <a:t>,5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Лекари специалисти по образна диагностика - 1:2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Лекари специалисти по ФРМ:рехабилитатори - 1:3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Лекари:специалисти по лабораторни специалности-клинични лаборанти - 1:2</a:t>
            </a:r>
            <a:endParaRPr lang="bg-BG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26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10515600" cy="1005840"/>
          </a:xfrm>
        </p:spPr>
        <p:txBody>
          <a:bodyPr>
            <a:normAutofit/>
          </a:bodyPr>
          <a:lstStyle/>
          <a:p>
            <a:r>
              <a:rPr lang="bg-BG" sz="3200" dirty="0">
                <a:latin typeface="Century Gothic" panose="020B0502020202020204" pitchFamily="34" charset="0"/>
              </a:rPr>
              <a:t>Болнични легла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0971"/>
            <a:ext cx="11142133" cy="50373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800" b="1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bg-BG" sz="1800" b="1" dirty="0" smtClean="0">
                <a:latin typeface="Century Gothic" panose="020B0502020202020204" pitchFamily="34" charset="0"/>
              </a:rPr>
              <a:t>1</a:t>
            </a:r>
            <a:r>
              <a:rPr lang="bg-BG" sz="1800" b="1" dirty="0" smtClean="0">
                <a:latin typeface="Century Gothic" panose="020B0502020202020204" pitchFamily="34" charset="0"/>
              </a:rPr>
              <a:t>. </a:t>
            </a:r>
            <a:r>
              <a:rPr lang="bg-BG" sz="1800" dirty="0" smtClean="0">
                <a:latin typeface="Century Gothic" panose="020B0502020202020204" pitchFamily="34" charset="0"/>
              </a:rPr>
              <a:t>Определяне на броя на леглата за активно лечение за всяка област на база Методика за изготвяне на Областна здравна карта</a:t>
            </a:r>
          </a:p>
          <a:p>
            <a:pPr marL="0" indent="0" algn="just">
              <a:buNone/>
            </a:pPr>
            <a:r>
              <a:rPr lang="bg-BG" sz="1800" dirty="0" smtClean="0">
                <a:latin typeface="Century Gothic" panose="020B0502020202020204" pitchFamily="34" charset="0"/>
              </a:rPr>
              <a:t>Изходна база съгласно Методиката: </a:t>
            </a:r>
            <a:r>
              <a:rPr lang="bg-BG" sz="1800" b="1" dirty="0" smtClean="0">
                <a:latin typeface="Century Gothic" panose="020B0502020202020204" pitchFamily="34" charset="0"/>
              </a:rPr>
              <a:t>34 640 активни легла</a:t>
            </a:r>
          </a:p>
          <a:p>
            <a:pPr marL="0" indent="0" algn="just">
              <a:buNone/>
            </a:pPr>
            <a:r>
              <a:rPr lang="bg-BG" sz="1800" b="1" dirty="0" smtClean="0">
                <a:latin typeface="Century Gothic" panose="020B0502020202020204" pitchFamily="34" charset="0"/>
              </a:rPr>
              <a:t>2. </a:t>
            </a:r>
            <a:r>
              <a:rPr lang="bg-BG" sz="1800" dirty="0" smtClean="0">
                <a:latin typeface="Century Gothic" panose="020B0502020202020204" pitchFamily="34" charset="0"/>
              </a:rPr>
              <a:t>Анализ на данните от предложенията на Областните комисии по изготвяне на ОЗК</a:t>
            </a:r>
          </a:p>
          <a:p>
            <a:pPr marL="0" indent="0" algn="just">
              <a:buNone/>
            </a:pPr>
            <a:r>
              <a:rPr lang="bg-BG" sz="1800" dirty="0" smtClean="0">
                <a:latin typeface="Century Gothic" panose="020B0502020202020204" pitchFamily="34" charset="0"/>
              </a:rPr>
              <a:t>Налични: </a:t>
            </a:r>
            <a:r>
              <a:rPr lang="bg-BG" sz="1800" b="1" dirty="0" smtClean="0">
                <a:latin typeface="Century Gothic" panose="020B0502020202020204" pitchFamily="34" charset="0"/>
              </a:rPr>
              <a:t>38 803 активни </a:t>
            </a:r>
            <a:r>
              <a:rPr lang="bg-BG" sz="1800" b="1" dirty="0" smtClean="0">
                <a:latin typeface="Century Gothic" panose="020B0502020202020204" pitchFamily="34" charset="0"/>
              </a:rPr>
              <a:t>легла</a:t>
            </a:r>
            <a:r>
              <a:rPr lang="en-US" sz="1800" b="1" dirty="0" smtClean="0">
                <a:latin typeface="Century Gothic" panose="020B0502020202020204" pitchFamily="34" charset="0"/>
              </a:rPr>
              <a:t> </a:t>
            </a:r>
            <a:endParaRPr lang="bg-BG" sz="18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bg-BG" sz="1800" b="1" dirty="0" smtClean="0">
                <a:latin typeface="Century Gothic" panose="020B0502020202020204" pitchFamily="34" charset="0"/>
              </a:rPr>
              <a:t>3</a:t>
            </a:r>
            <a:r>
              <a:rPr lang="bg-BG" sz="1800" b="1" dirty="0" smtClean="0">
                <a:latin typeface="Century Gothic" panose="020B0502020202020204" pitchFamily="34" charset="0"/>
              </a:rPr>
              <a:t>. </a:t>
            </a:r>
            <a:r>
              <a:rPr lang="bg-BG" sz="1800" dirty="0" smtClean="0">
                <a:latin typeface="Century Gothic" panose="020B0502020202020204" pitchFamily="34" charset="0"/>
              </a:rPr>
              <a:t>Определяне на конкретните потребности от легла за болнично лечение и медицински дейности по нива на компетентност при оптимален коефициент на използваемост средно 75%</a:t>
            </a:r>
          </a:p>
          <a:p>
            <a:pPr marL="0" indent="0" algn="just">
              <a:buNone/>
            </a:pPr>
            <a:r>
              <a:rPr lang="ru-RU" sz="1800" dirty="0" smtClean="0">
                <a:latin typeface="Century Gothic" panose="020B0502020202020204" pitchFamily="34" charset="0"/>
              </a:rPr>
              <a:t>3.1. За </a:t>
            </a:r>
            <a:r>
              <a:rPr lang="ru-RU" sz="1800" dirty="0">
                <a:latin typeface="Century Gothic" panose="020B0502020202020204" pitchFamily="34" charset="0"/>
              </a:rPr>
              <a:t>реализацията на осъществените през 2017 г. медицински </a:t>
            </a:r>
            <a:r>
              <a:rPr lang="ru-RU" sz="1800" dirty="0" smtClean="0">
                <a:latin typeface="Century Gothic" panose="020B0502020202020204" pitchFamily="34" charset="0"/>
              </a:rPr>
              <a:t>дейности </a:t>
            </a:r>
            <a:r>
              <a:rPr lang="ru-RU" sz="1800" dirty="0">
                <a:latin typeface="Century Gothic" panose="020B0502020202020204" pitchFamily="34" charset="0"/>
              </a:rPr>
              <a:t>при съответния отчетен среден престой и </a:t>
            </a:r>
            <a:r>
              <a:rPr lang="ru-RU" sz="1800" dirty="0" smtClean="0">
                <a:latin typeface="Century Gothic" panose="020B0502020202020204" pitchFamily="34" charset="0"/>
              </a:rPr>
              <a:t>100% </a:t>
            </a:r>
            <a:r>
              <a:rPr lang="ru-RU" sz="1800" dirty="0">
                <a:latin typeface="Century Gothic" panose="020B0502020202020204" pitchFamily="34" charset="0"/>
              </a:rPr>
              <a:t>използваемост на леглата са необходими:</a:t>
            </a:r>
          </a:p>
          <a:p>
            <a:pPr marL="0" indent="0" algn="just">
              <a:buNone/>
            </a:pPr>
            <a:r>
              <a:rPr lang="ru-RU" sz="1800" dirty="0" err="1">
                <a:latin typeface="Century Gothic" panose="020B0502020202020204" pitchFamily="34" charset="0"/>
              </a:rPr>
              <a:t>Общо</a:t>
            </a:r>
            <a:r>
              <a:rPr lang="ru-RU" sz="1800" dirty="0">
                <a:latin typeface="Century Gothic" panose="020B0502020202020204" pitchFamily="34" charset="0"/>
              </a:rPr>
              <a:t> 			- </a:t>
            </a:r>
            <a:r>
              <a:rPr lang="ru-RU" sz="1800" b="1" dirty="0" smtClean="0">
                <a:latin typeface="Century Gothic" panose="020B0502020202020204" pitchFamily="34" charset="0"/>
              </a:rPr>
              <a:t>24 723 </a:t>
            </a:r>
            <a:r>
              <a:rPr lang="ru-RU" sz="1800" b="1" dirty="0" err="1" smtClean="0">
                <a:latin typeface="Century Gothic" panose="020B0502020202020204" pitchFamily="34" charset="0"/>
              </a:rPr>
              <a:t>активни</a:t>
            </a:r>
            <a:r>
              <a:rPr lang="ru-RU" sz="1800" b="1" dirty="0" smtClean="0">
                <a:latin typeface="Century Gothic" panose="020B0502020202020204" pitchFamily="34" charset="0"/>
              </a:rPr>
              <a:t> легла</a:t>
            </a:r>
            <a:endParaRPr lang="ru-RU" sz="1800" b="1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Century Gothic" panose="020B0502020202020204" pitchFamily="34" charset="0"/>
              </a:rPr>
              <a:t>3.2. В </a:t>
            </a:r>
            <a:r>
              <a:rPr lang="ru-RU" sz="1800" dirty="0">
                <a:latin typeface="Century Gothic" panose="020B0502020202020204" pitchFamily="34" charset="0"/>
              </a:rPr>
              <a:t>проекта на НЗК са предвидени:</a:t>
            </a:r>
          </a:p>
          <a:p>
            <a:pPr marL="0" indent="0" algn="just">
              <a:buNone/>
            </a:pPr>
            <a:r>
              <a:rPr lang="ru-RU" sz="1800" dirty="0">
                <a:latin typeface="Century Gothic" panose="020B0502020202020204" pitchFamily="34" charset="0"/>
              </a:rPr>
              <a:t>Общо 			- </a:t>
            </a:r>
            <a:r>
              <a:rPr lang="ru-RU" sz="1800" b="1" dirty="0" smtClean="0">
                <a:latin typeface="Century Gothic" panose="020B0502020202020204" pitchFamily="34" charset="0"/>
              </a:rPr>
              <a:t>32 913 активни легла</a:t>
            </a:r>
            <a:r>
              <a:rPr lang="en-US" sz="1800" b="1" dirty="0" smtClean="0">
                <a:latin typeface="Century Gothic" panose="020B0502020202020204" pitchFamily="34" charset="0"/>
              </a:rPr>
              <a:t> </a:t>
            </a:r>
            <a:r>
              <a:rPr lang="bg-BG" sz="1800" b="1" dirty="0" smtClean="0">
                <a:latin typeface="Century Gothic" panose="020B0502020202020204" pitchFamily="34" charset="0"/>
              </a:rPr>
              <a:t>пр</a:t>
            </a:r>
            <a:r>
              <a:rPr lang="ru-RU" sz="1800" b="1" dirty="0" smtClean="0">
                <a:latin typeface="Century Gothic" panose="020B0502020202020204" pitchFamily="34" charset="0"/>
              </a:rPr>
              <a:t>и </a:t>
            </a:r>
            <a:r>
              <a:rPr lang="ru-RU" sz="1800" b="1" dirty="0">
                <a:latin typeface="Century Gothic" panose="020B0502020202020204" pitchFamily="34" charset="0"/>
              </a:rPr>
              <a:t>75% използваемост на леглата</a:t>
            </a:r>
          </a:p>
          <a:p>
            <a:pPr marL="0" indent="0" algn="just">
              <a:buNone/>
            </a:pPr>
            <a:r>
              <a:rPr lang="ru-RU" sz="1800" dirty="0" err="1" smtClean="0">
                <a:latin typeface="Century Gothic" panose="020B0502020202020204" pitchFamily="34" charset="0"/>
              </a:rPr>
              <a:t>Формиран</a:t>
            </a:r>
            <a:r>
              <a:rPr lang="ru-RU" sz="1800" dirty="0" smtClean="0">
                <a:latin typeface="Century Gothic" panose="020B0502020202020204" pitchFamily="34" charset="0"/>
              </a:rPr>
              <a:t> </a:t>
            </a:r>
            <a:r>
              <a:rPr lang="ru-RU" sz="1800" dirty="0" err="1" smtClean="0">
                <a:latin typeface="Century Gothic" panose="020B0502020202020204" pitchFamily="34" charset="0"/>
              </a:rPr>
              <a:t>о</a:t>
            </a:r>
            <a:r>
              <a:rPr lang="ru-RU" sz="1800" dirty="0" err="1" smtClean="0">
                <a:latin typeface="Century Gothic" panose="020B0502020202020204" pitchFamily="34" charset="0"/>
              </a:rPr>
              <a:t>статъчен</a:t>
            </a:r>
            <a:r>
              <a:rPr lang="ru-RU" sz="1800" dirty="0" smtClean="0">
                <a:latin typeface="Century Gothic" panose="020B0502020202020204" pitchFamily="34" charset="0"/>
              </a:rPr>
              <a:t> </a:t>
            </a:r>
            <a:r>
              <a:rPr lang="ru-RU" sz="1800" dirty="0">
                <a:latin typeface="Century Gothic" panose="020B0502020202020204" pitchFamily="34" charset="0"/>
              </a:rPr>
              <a:t>свободен </a:t>
            </a:r>
            <a:r>
              <a:rPr lang="ru-RU" sz="1800" dirty="0" err="1">
                <a:latin typeface="Century Gothic" panose="020B0502020202020204" pitchFamily="34" charset="0"/>
              </a:rPr>
              <a:t>леглови</a:t>
            </a:r>
            <a:r>
              <a:rPr lang="ru-RU" sz="1800" dirty="0">
                <a:latin typeface="Century Gothic" panose="020B0502020202020204" pitchFamily="34" charset="0"/>
              </a:rPr>
              <a:t> </a:t>
            </a:r>
            <a:r>
              <a:rPr lang="ru-RU" sz="1800" dirty="0" smtClean="0">
                <a:latin typeface="Century Gothic" panose="020B0502020202020204" pitchFamily="34" charset="0"/>
              </a:rPr>
              <a:t>фонд: </a:t>
            </a:r>
            <a:r>
              <a:rPr lang="ru-RU" sz="1800" b="1" dirty="0" smtClean="0">
                <a:latin typeface="Century Gothic" panose="020B0502020202020204" pitchFamily="34" charset="0"/>
              </a:rPr>
              <a:t>8190 </a:t>
            </a:r>
            <a:r>
              <a:rPr lang="ru-RU" sz="1800" b="1" dirty="0" err="1" smtClean="0">
                <a:latin typeface="Century Gothic" panose="020B0502020202020204" pitchFamily="34" charset="0"/>
              </a:rPr>
              <a:t>активни</a:t>
            </a:r>
            <a:r>
              <a:rPr lang="ru-RU" sz="1800" b="1" dirty="0" smtClean="0">
                <a:latin typeface="Century Gothic" panose="020B0502020202020204" pitchFamily="34" charset="0"/>
              </a:rPr>
              <a:t> легла</a:t>
            </a:r>
            <a:endParaRPr lang="ru-RU" sz="1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1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Century Gothic" panose="020B0502020202020204" pitchFamily="34" charset="0"/>
              </a:rPr>
              <a:t>Съдържание</a:t>
            </a:r>
            <a:r>
              <a:rPr lang="ru-RU" sz="2800" dirty="0">
                <a:latin typeface="Century Gothic" panose="020B0502020202020204" pitchFamily="34" charset="0"/>
              </a:rPr>
              <a:t> на </a:t>
            </a:r>
            <a:r>
              <a:rPr lang="ru-RU" sz="2800" dirty="0" err="1">
                <a:latin typeface="Century Gothic" panose="020B0502020202020204" pitchFamily="34" charset="0"/>
              </a:rPr>
              <a:t>Националната</a:t>
            </a:r>
            <a:r>
              <a:rPr lang="ru-RU" sz="2800" dirty="0">
                <a:latin typeface="Century Gothic" panose="020B0502020202020204" pitchFamily="34" charset="0"/>
              </a:rPr>
              <a:t> </a:t>
            </a:r>
            <a:r>
              <a:rPr lang="ru-RU" sz="2800" dirty="0" err="1">
                <a:latin typeface="Century Gothic" panose="020B0502020202020204" pitchFamily="34" charset="0"/>
              </a:rPr>
              <a:t>здравна</a:t>
            </a:r>
            <a:r>
              <a:rPr lang="ru-RU" sz="2800" dirty="0">
                <a:latin typeface="Century Gothic" panose="020B0502020202020204" pitchFamily="34" charset="0"/>
              </a:rPr>
              <a:t> </a:t>
            </a:r>
            <a:r>
              <a:rPr lang="ru-RU" sz="2800" dirty="0" smtClean="0">
                <a:latin typeface="Century Gothic" panose="020B0502020202020204" pitchFamily="34" charset="0"/>
              </a:rPr>
              <a:t>карта</a:t>
            </a:r>
            <a:endParaRPr lang="bg-BG" sz="2800" dirty="0">
              <a:latin typeface="Century Gothic" panose="020B050202020202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55000" lnSpcReduction="20000"/>
          </a:bodyPr>
          <a:lstStyle/>
          <a:p>
            <a:r>
              <a:rPr lang="ru-RU" sz="3300" dirty="0" err="1" smtClean="0">
                <a:latin typeface="Century Gothic" panose="020B0502020202020204" pitchFamily="34" charset="0"/>
              </a:rPr>
              <a:t>областните</a:t>
            </a:r>
            <a:r>
              <a:rPr lang="ru-RU" sz="3300" dirty="0" smtClean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здравни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карти</a:t>
            </a:r>
            <a:r>
              <a:rPr lang="ru-RU" sz="3300" dirty="0">
                <a:latin typeface="Century Gothic" panose="020B0502020202020204" pitchFamily="34" charset="0"/>
              </a:rPr>
              <a:t>;</a:t>
            </a:r>
          </a:p>
          <a:p>
            <a:r>
              <a:rPr lang="ru-RU" sz="3300" dirty="0" err="1" smtClean="0">
                <a:latin typeface="Century Gothic" panose="020B0502020202020204" pitchFamily="34" charset="0"/>
              </a:rPr>
              <a:t>конкретните</a:t>
            </a:r>
            <a:r>
              <a:rPr lang="ru-RU" sz="3300" dirty="0" smtClean="0">
                <a:latin typeface="Century Gothic" panose="020B0502020202020204" pitchFamily="34" charset="0"/>
              </a:rPr>
              <a:t> </a:t>
            </a:r>
            <a:r>
              <a:rPr lang="ru-RU" sz="3300" dirty="0">
                <a:latin typeface="Century Gothic" panose="020B0502020202020204" pitchFamily="34" charset="0"/>
              </a:rPr>
              <a:t>потребности от лекари и лекари по </a:t>
            </a:r>
            <a:r>
              <a:rPr lang="ru-RU" sz="3300" dirty="0" err="1">
                <a:latin typeface="Century Gothic" panose="020B0502020202020204" pitchFamily="34" charset="0"/>
              </a:rPr>
              <a:t>дентална</a:t>
            </a:r>
            <a:r>
              <a:rPr lang="ru-RU" sz="3300" dirty="0">
                <a:latin typeface="Century Gothic" panose="020B0502020202020204" pitchFamily="34" charset="0"/>
              </a:rPr>
              <a:t> медицина по </a:t>
            </a:r>
            <a:r>
              <a:rPr lang="ru-RU" sz="3300" dirty="0" err="1">
                <a:latin typeface="Century Gothic" panose="020B0502020202020204" pitchFamily="34" charset="0"/>
              </a:rPr>
              <a:t>специалности</a:t>
            </a:r>
            <a:r>
              <a:rPr lang="ru-RU" sz="3300" dirty="0">
                <a:latin typeface="Century Gothic" panose="020B0502020202020204" pitchFamily="34" charset="0"/>
              </a:rPr>
              <a:t> и </a:t>
            </a:r>
            <a:r>
              <a:rPr lang="ru-RU" sz="3300" dirty="0" err="1">
                <a:latin typeface="Century Gothic" panose="020B0502020202020204" pitchFamily="34" charset="0"/>
              </a:rPr>
              <a:t>специалисти</a:t>
            </a:r>
            <a:r>
              <a:rPr lang="ru-RU" sz="3300" dirty="0">
                <a:latin typeface="Century Gothic" panose="020B0502020202020204" pitchFamily="34" charset="0"/>
              </a:rPr>
              <a:t> от </a:t>
            </a:r>
            <a:r>
              <a:rPr lang="ru-RU" sz="3300" dirty="0" err="1">
                <a:latin typeface="Century Gothic" panose="020B0502020202020204" pitchFamily="34" charset="0"/>
              </a:rPr>
              <a:t>професионално</a:t>
            </a:r>
            <a:r>
              <a:rPr lang="ru-RU" sz="3300" dirty="0">
                <a:latin typeface="Century Gothic" panose="020B0502020202020204" pitchFamily="34" charset="0"/>
              </a:rPr>
              <a:t> направление "</a:t>
            </a:r>
            <a:r>
              <a:rPr lang="ru-RU" sz="3300" dirty="0" err="1">
                <a:latin typeface="Century Gothic" panose="020B0502020202020204" pitchFamily="34" charset="0"/>
              </a:rPr>
              <a:t>Здравни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грижи</a:t>
            </a:r>
            <a:r>
              <a:rPr lang="ru-RU" sz="3300" dirty="0">
                <a:latin typeface="Century Gothic" panose="020B0502020202020204" pitchFamily="34" charset="0"/>
              </a:rPr>
              <a:t>" за </a:t>
            </a:r>
            <a:r>
              <a:rPr lang="ru-RU" sz="3300" dirty="0" err="1">
                <a:latin typeface="Century Gothic" panose="020B0502020202020204" pitchFamily="34" charset="0"/>
              </a:rPr>
              <a:t>осигуряването</a:t>
            </a:r>
            <a:r>
              <a:rPr lang="ru-RU" sz="3300" dirty="0">
                <a:latin typeface="Century Gothic" panose="020B0502020202020204" pitchFamily="34" charset="0"/>
              </a:rPr>
              <a:t> на </a:t>
            </a:r>
            <a:r>
              <a:rPr lang="ru-RU" sz="3300" dirty="0" err="1">
                <a:latin typeface="Century Gothic" panose="020B0502020202020204" pitchFamily="34" charset="0"/>
              </a:rPr>
              <a:t>достъп</a:t>
            </a:r>
            <a:r>
              <a:rPr lang="ru-RU" sz="3300" dirty="0">
                <a:latin typeface="Century Gothic" panose="020B0502020202020204" pitchFamily="34" charset="0"/>
              </a:rPr>
              <a:t> на </a:t>
            </a:r>
            <a:r>
              <a:rPr lang="ru-RU" sz="3300" dirty="0" err="1">
                <a:latin typeface="Century Gothic" panose="020B0502020202020204" pitchFamily="34" charset="0"/>
              </a:rPr>
              <a:t>населението</a:t>
            </a:r>
            <a:r>
              <a:rPr lang="ru-RU" sz="3300" dirty="0">
                <a:latin typeface="Century Gothic" panose="020B0502020202020204" pitchFamily="34" charset="0"/>
              </a:rPr>
              <a:t> до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медицинско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обслужване</a:t>
            </a:r>
            <a:r>
              <a:rPr lang="ru-RU" sz="3300" dirty="0">
                <a:latin typeface="Century Gothic" panose="020B0502020202020204" pitchFamily="34" charset="0"/>
              </a:rPr>
              <a:t> в </a:t>
            </a:r>
            <a:r>
              <a:rPr lang="ru-RU" sz="3300" dirty="0" err="1">
                <a:latin typeface="Century Gothic" panose="020B0502020202020204" pitchFamily="34" charset="0"/>
              </a:rPr>
              <a:t>извънболничната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помощ</a:t>
            </a:r>
            <a:r>
              <a:rPr lang="ru-RU" sz="3300" dirty="0">
                <a:latin typeface="Century Gothic" panose="020B0502020202020204" pitchFamily="34" charset="0"/>
              </a:rPr>
              <a:t> за </a:t>
            </a:r>
            <a:r>
              <a:rPr lang="ru-RU" sz="3300" dirty="0" err="1">
                <a:latin typeface="Century Gothic" panose="020B0502020202020204" pitchFamily="34" charset="0"/>
              </a:rPr>
              <a:t>всички</a:t>
            </a:r>
            <a:r>
              <a:rPr lang="ru-RU" sz="3300" dirty="0">
                <a:latin typeface="Century Gothic" panose="020B0502020202020204" pitchFamily="34" charset="0"/>
              </a:rPr>
              <a:t> области;</a:t>
            </a:r>
          </a:p>
          <a:p>
            <a:r>
              <a:rPr lang="ru-RU" sz="3300" dirty="0" err="1" smtClean="0">
                <a:latin typeface="Century Gothic" panose="020B0502020202020204" pitchFamily="34" charset="0"/>
              </a:rPr>
              <a:t>конкретните</a:t>
            </a:r>
            <a:r>
              <a:rPr lang="ru-RU" sz="3300" dirty="0" smtClean="0">
                <a:latin typeface="Century Gothic" panose="020B0502020202020204" pitchFamily="34" charset="0"/>
              </a:rPr>
              <a:t> </a:t>
            </a:r>
            <a:r>
              <a:rPr lang="ru-RU" sz="3300" dirty="0">
                <a:latin typeface="Century Gothic" panose="020B0502020202020204" pitchFamily="34" charset="0"/>
              </a:rPr>
              <a:t>потребности от легла за </a:t>
            </a:r>
            <a:r>
              <a:rPr lang="ru-RU" sz="3300" dirty="0" err="1">
                <a:latin typeface="Century Gothic" panose="020B0502020202020204" pitchFamily="34" charset="0"/>
              </a:rPr>
              <a:t>болнично</a:t>
            </a:r>
            <a:r>
              <a:rPr lang="ru-RU" sz="3300" dirty="0">
                <a:latin typeface="Century Gothic" panose="020B0502020202020204" pitchFamily="34" charset="0"/>
              </a:rPr>
              <a:t> лечение и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дейности</a:t>
            </a:r>
            <a:r>
              <a:rPr lang="ru-RU" sz="3300" dirty="0">
                <a:latin typeface="Century Gothic" panose="020B0502020202020204" pitchFamily="34" charset="0"/>
              </a:rPr>
              <a:t> по </a:t>
            </a:r>
            <a:r>
              <a:rPr lang="ru-RU" sz="3300" dirty="0" err="1">
                <a:latin typeface="Century Gothic" panose="020B0502020202020204" pitchFamily="34" charset="0"/>
              </a:rPr>
              <a:t>видове</a:t>
            </a:r>
            <a:r>
              <a:rPr lang="ru-RU" sz="3300" dirty="0">
                <a:latin typeface="Century Gothic" panose="020B0502020202020204" pitchFamily="34" charset="0"/>
              </a:rPr>
              <a:t> и нива на </a:t>
            </a:r>
            <a:r>
              <a:rPr lang="ru-RU" sz="3300" dirty="0" err="1">
                <a:latin typeface="Century Gothic" panose="020B0502020202020204" pitchFamily="34" charset="0"/>
              </a:rPr>
              <a:t>компетентност</a:t>
            </a:r>
            <a:r>
              <a:rPr lang="ru-RU" sz="3300" dirty="0">
                <a:latin typeface="Century Gothic" panose="020B0502020202020204" pitchFamily="34" charset="0"/>
              </a:rPr>
              <a:t> на </a:t>
            </a:r>
            <a:r>
              <a:rPr lang="ru-RU" sz="3300" dirty="0" err="1">
                <a:latin typeface="Century Gothic" panose="020B0502020202020204" pitchFamily="34" charset="0"/>
              </a:rPr>
              <a:t>съответните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структури</a:t>
            </a:r>
            <a:r>
              <a:rPr lang="ru-RU" sz="3300" dirty="0">
                <a:latin typeface="Century Gothic" panose="020B0502020202020204" pitchFamily="34" charset="0"/>
              </a:rPr>
              <a:t> за </a:t>
            </a:r>
            <a:r>
              <a:rPr lang="ru-RU" sz="3300" dirty="0" err="1">
                <a:latin typeface="Century Gothic" panose="020B0502020202020204" pitchFamily="34" charset="0"/>
              </a:rPr>
              <a:t>всички</a:t>
            </a:r>
            <a:r>
              <a:rPr lang="ru-RU" sz="3300" dirty="0">
                <a:latin typeface="Century Gothic" panose="020B0502020202020204" pitchFamily="34" charset="0"/>
              </a:rPr>
              <a:t> области;</a:t>
            </a:r>
          </a:p>
          <a:p>
            <a:r>
              <a:rPr lang="ru-RU" sz="3300" dirty="0" err="1" smtClean="0">
                <a:latin typeface="Century Gothic" panose="020B0502020202020204" pitchFamily="34" charset="0"/>
              </a:rPr>
              <a:t>съществуващите</a:t>
            </a:r>
            <a:r>
              <a:rPr lang="ru-RU" sz="3300" dirty="0" smtClean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лечебни</a:t>
            </a:r>
            <a:r>
              <a:rPr lang="ru-RU" sz="3300" dirty="0">
                <a:latin typeface="Century Gothic" panose="020B0502020202020204" pitchFamily="34" charset="0"/>
              </a:rPr>
              <a:t> заведения за </a:t>
            </a:r>
            <a:r>
              <a:rPr lang="ru-RU" sz="3300" dirty="0" err="1">
                <a:latin typeface="Century Gothic" panose="020B0502020202020204" pitchFamily="34" charset="0"/>
              </a:rPr>
              <a:t>болнична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помощ</a:t>
            </a:r>
            <a:r>
              <a:rPr lang="ru-RU" sz="3300" dirty="0">
                <a:latin typeface="Century Gothic" panose="020B0502020202020204" pitchFamily="34" charset="0"/>
              </a:rPr>
              <a:t>, </a:t>
            </a:r>
            <a:r>
              <a:rPr lang="ru-RU" sz="3300" dirty="0" err="1">
                <a:latin typeface="Century Gothic" panose="020B0502020202020204" pitchFamily="34" charset="0"/>
              </a:rPr>
              <a:t>лечебни</a:t>
            </a:r>
            <a:r>
              <a:rPr lang="ru-RU" sz="3300" dirty="0">
                <a:latin typeface="Century Gothic" panose="020B0502020202020204" pitchFamily="34" charset="0"/>
              </a:rPr>
              <a:t> заведения по чл. 10 и </a:t>
            </a:r>
            <a:r>
              <a:rPr lang="ru-RU" sz="3300" dirty="0" err="1">
                <a:latin typeface="Century Gothic" panose="020B0502020202020204" pitchFamily="34" charset="0"/>
              </a:rPr>
              <a:t>лечебни</a:t>
            </a:r>
            <a:r>
              <a:rPr lang="ru-RU" sz="3300" dirty="0">
                <a:latin typeface="Century Gothic" panose="020B0502020202020204" pitchFamily="34" charset="0"/>
              </a:rPr>
              <a:t> заведения, </a:t>
            </a:r>
            <a:r>
              <a:rPr lang="ru-RU" sz="3300" dirty="0" err="1">
                <a:latin typeface="Century Gothic" panose="020B0502020202020204" pitchFamily="34" charset="0"/>
              </a:rPr>
              <a:t>осъществяващи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високотехнологични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методи</a:t>
            </a:r>
            <a:r>
              <a:rPr lang="ru-RU" sz="3300" dirty="0">
                <a:latin typeface="Century Gothic" panose="020B0502020202020204" pitchFamily="34" charset="0"/>
              </a:rPr>
              <a:t> на диагностика и лечение, </a:t>
            </a:r>
            <a:r>
              <a:rPr lang="ru-RU" sz="3300" dirty="0" err="1">
                <a:latin typeface="Century Gothic" panose="020B0502020202020204" pitchFamily="34" charset="0"/>
              </a:rPr>
              <a:t>върху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картата</a:t>
            </a:r>
            <a:r>
              <a:rPr lang="ru-RU" sz="3300" dirty="0">
                <a:latin typeface="Century Gothic" panose="020B0502020202020204" pitchFamily="34" charset="0"/>
              </a:rPr>
              <a:t> на </a:t>
            </a:r>
            <a:r>
              <a:rPr lang="ru-RU" sz="3300" dirty="0" err="1">
                <a:latin typeface="Century Gothic" panose="020B0502020202020204" pitchFamily="34" charset="0"/>
              </a:rPr>
              <a:t>страната</a:t>
            </a:r>
            <a:r>
              <a:rPr lang="ru-RU" sz="3300" dirty="0">
                <a:latin typeface="Century Gothic" panose="020B0502020202020204" pitchFamily="34" charset="0"/>
              </a:rPr>
              <a:t>;</a:t>
            </a:r>
          </a:p>
          <a:p>
            <a:r>
              <a:rPr lang="ru-RU" sz="3300" dirty="0" smtClean="0">
                <a:latin typeface="Century Gothic" panose="020B0502020202020204" pitchFamily="34" charset="0"/>
              </a:rPr>
              <a:t>анализ </a:t>
            </a:r>
            <a:r>
              <a:rPr lang="ru-RU" sz="3300" dirty="0">
                <a:latin typeface="Century Gothic" panose="020B0502020202020204" pitchFamily="34" charset="0"/>
              </a:rPr>
              <a:t>на </a:t>
            </a:r>
            <a:r>
              <a:rPr lang="ru-RU" sz="3300" dirty="0" err="1">
                <a:latin typeface="Century Gothic" panose="020B0502020202020204" pitchFamily="34" charset="0"/>
              </a:rPr>
              <a:t>състоянието</a:t>
            </a:r>
            <a:r>
              <a:rPr lang="ru-RU" sz="3300" dirty="0">
                <a:latin typeface="Century Gothic" panose="020B0502020202020204" pitchFamily="34" charset="0"/>
              </a:rPr>
              <a:t> в </a:t>
            </a:r>
            <a:r>
              <a:rPr lang="ru-RU" sz="3300" dirty="0" err="1">
                <a:latin typeface="Century Gothic" panose="020B0502020202020204" pitchFamily="34" charset="0"/>
              </a:rPr>
              <a:t>областите</a:t>
            </a:r>
            <a:r>
              <a:rPr lang="ru-RU" sz="3300" dirty="0">
                <a:latin typeface="Century Gothic" panose="020B0502020202020204" pitchFamily="34" charset="0"/>
              </a:rPr>
              <a:t>, </a:t>
            </a:r>
            <a:r>
              <a:rPr lang="ru-RU" sz="3300" dirty="0" err="1">
                <a:latin typeface="Century Gothic" panose="020B0502020202020204" pitchFamily="34" charset="0"/>
              </a:rPr>
              <a:t>включително</a:t>
            </a:r>
            <a:r>
              <a:rPr lang="ru-RU" sz="3300" dirty="0">
                <a:latin typeface="Century Gothic" panose="020B0502020202020204" pitchFamily="34" charset="0"/>
              </a:rPr>
              <a:t> и </a:t>
            </a:r>
            <a:r>
              <a:rPr lang="ru-RU" sz="3300" dirty="0" err="1">
                <a:latin typeface="Century Gothic" panose="020B0502020202020204" pitchFamily="34" charset="0"/>
              </a:rPr>
              <a:t>относно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необходимите</a:t>
            </a:r>
            <a:r>
              <a:rPr lang="ru-RU" sz="3300" dirty="0">
                <a:latin typeface="Century Gothic" panose="020B0502020202020204" pitchFamily="34" charset="0"/>
              </a:rPr>
              <a:t> лекари и лекари по </a:t>
            </a:r>
            <a:r>
              <a:rPr lang="ru-RU" sz="3300" dirty="0" err="1">
                <a:latin typeface="Century Gothic" panose="020B0502020202020204" pitchFamily="34" charset="0"/>
              </a:rPr>
              <a:t>дентална</a:t>
            </a:r>
            <a:r>
              <a:rPr lang="ru-RU" sz="3300" dirty="0">
                <a:latin typeface="Century Gothic" panose="020B0502020202020204" pitchFamily="34" charset="0"/>
              </a:rPr>
              <a:t> медицина по </a:t>
            </a:r>
            <a:r>
              <a:rPr lang="ru-RU" sz="3300" dirty="0" err="1">
                <a:latin typeface="Century Gothic" panose="020B0502020202020204" pitchFamily="34" charset="0"/>
              </a:rPr>
              <a:t>специалности</a:t>
            </a:r>
            <a:r>
              <a:rPr lang="ru-RU" sz="3300" dirty="0">
                <a:latin typeface="Century Gothic" panose="020B0502020202020204" pitchFamily="34" charset="0"/>
              </a:rPr>
              <a:t> и </a:t>
            </a:r>
            <a:r>
              <a:rPr lang="ru-RU" sz="3300" dirty="0" err="1">
                <a:latin typeface="Century Gothic" panose="020B0502020202020204" pitchFamily="34" charset="0"/>
              </a:rPr>
              <a:t>специалисти</a:t>
            </a:r>
            <a:r>
              <a:rPr lang="ru-RU" sz="3300" dirty="0">
                <a:latin typeface="Century Gothic" panose="020B0502020202020204" pitchFamily="34" charset="0"/>
              </a:rPr>
              <a:t> от </a:t>
            </a:r>
            <a:r>
              <a:rPr lang="ru-RU" sz="3300" dirty="0" err="1">
                <a:latin typeface="Century Gothic" panose="020B0502020202020204" pitchFamily="34" charset="0"/>
              </a:rPr>
              <a:t>професионално</a:t>
            </a:r>
            <a:r>
              <a:rPr lang="ru-RU" sz="3300" dirty="0">
                <a:latin typeface="Century Gothic" panose="020B0502020202020204" pitchFamily="34" charset="0"/>
              </a:rPr>
              <a:t> направление "</a:t>
            </a:r>
            <a:r>
              <a:rPr lang="ru-RU" sz="3300" dirty="0" err="1">
                <a:latin typeface="Century Gothic" panose="020B0502020202020204" pitchFamily="34" charset="0"/>
              </a:rPr>
              <a:t>Здравни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грижи</a:t>
            </a:r>
            <a:r>
              <a:rPr lang="ru-RU" sz="3300" dirty="0">
                <a:latin typeface="Century Gothic" panose="020B0502020202020204" pitchFamily="34" charset="0"/>
              </a:rPr>
              <a:t>" от </a:t>
            </a:r>
            <a:r>
              <a:rPr lang="ru-RU" sz="3300" dirty="0" err="1">
                <a:latin typeface="Century Gothic" panose="020B0502020202020204" pitchFamily="34" charset="0"/>
              </a:rPr>
              <a:t>извънболничната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помощ</a:t>
            </a:r>
            <a:r>
              <a:rPr lang="ru-RU" sz="3300" dirty="0">
                <a:latin typeface="Century Gothic" panose="020B0502020202020204" pitchFamily="34" charset="0"/>
              </a:rPr>
              <a:t> в </a:t>
            </a:r>
            <a:r>
              <a:rPr lang="ru-RU" sz="3300" dirty="0" err="1">
                <a:latin typeface="Century Gothic" panose="020B0502020202020204" pitchFamily="34" charset="0"/>
              </a:rPr>
              <a:t>областите</a:t>
            </a:r>
            <a:r>
              <a:rPr lang="ru-RU" sz="3300" dirty="0">
                <a:latin typeface="Century Gothic" panose="020B0502020202020204" pitchFamily="34" charset="0"/>
              </a:rPr>
              <a:t>;</a:t>
            </a:r>
          </a:p>
          <a:p>
            <a:r>
              <a:rPr lang="ru-RU" sz="3300" dirty="0" err="1" smtClean="0">
                <a:latin typeface="Century Gothic" panose="020B0502020202020204" pitchFamily="34" charset="0"/>
              </a:rPr>
              <a:t>видовете</a:t>
            </a:r>
            <a:r>
              <a:rPr lang="ru-RU" sz="3300" dirty="0" smtClean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дейности</a:t>
            </a:r>
            <a:r>
              <a:rPr lang="ru-RU" sz="3300" dirty="0">
                <a:latin typeface="Century Gothic" panose="020B0502020202020204" pitchFamily="34" charset="0"/>
              </a:rPr>
              <a:t>, </a:t>
            </a:r>
            <a:r>
              <a:rPr lang="ru-RU" sz="3300" dirty="0" err="1">
                <a:latin typeface="Century Gothic" panose="020B0502020202020204" pitchFamily="34" charset="0"/>
              </a:rPr>
              <a:t>които</a:t>
            </a:r>
            <a:r>
              <a:rPr lang="ru-RU" sz="3300" dirty="0">
                <a:latin typeface="Century Gothic" panose="020B0502020202020204" pitchFamily="34" charset="0"/>
              </a:rPr>
              <a:t> се </a:t>
            </a:r>
            <a:r>
              <a:rPr lang="ru-RU" sz="3300" dirty="0" err="1">
                <a:latin typeface="Century Gothic" panose="020B0502020202020204" pitchFamily="34" charset="0"/>
              </a:rPr>
              <a:t>планират</a:t>
            </a:r>
            <a:r>
              <a:rPr lang="ru-RU" sz="3300" dirty="0">
                <a:latin typeface="Century Gothic" panose="020B0502020202020204" pitchFamily="34" charset="0"/>
              </a:rPr>
              <a:t> на </a:t>
            </a:r>
            <a:r>
              <a:rPr lang="ru-RU" sz="3300" dirty="0" err="1">
                <a:latin typeface="Century Gothic" panose="020B0502020202020204" pitchFamily="34" charset="0"/>
              </a:rPr>
              <a:t>регионално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ниво</a:t>
            </a:r>
            <a:r>
              <a:rPr lang="ru-RU" sz="3300" dirty="0">
                <a:latin typeface="Century Gothic" panose="020B0502020202020204" pitchFamily="34" charset="0"/>
              </a:rPr>
              <a:t>, </a:t>
            </a:r>
            <a:r>
              <a:rPr lang="ru-RU" sz="3300" dirty="0" err="1">
                <a:latin typeface="Century Gothic" panose="020B0502020202020204" pitchFamily="34" charset="0"/>
              </a:rPr>
              <a:t>съгласно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обособените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райони</a:t>
            </a:r>
            <a:r>
              <a:rPr lang="ru-RU" sz="3300" dirty="0">
                <a:latin typeface="Century Gothic" panose="020B0502020202020204" pitchFamily="34" charset="0"/>
              </a:rPr>
              <a:t> по чл. 4, ал. 3 от Закона за </a:t>
            </a:r>
            <a:r>
              <a:rPr lang="ru-RU" sz="3300" dirty="0" err="1">
                <a:latin typeface="Century Gothic" panose="020B0502020202020204" pitchFamily="34" charset="0"/>
              </a:rPr>
              <a:t>регионалното</a:t>
            </a:r>
            <a:r>
              <a:rPr lang="ru-RU" sz="3300" dirty="0">
                <a:latin typeface="Century Gothic" panose="020B0502020202020204" pitchFamily="34" charset="0"/>
              </a:rPr>
              <a:t> развитие;</a:t>
            </a:r>
          </a:p>
          <a:p>
            <a:r>
              <a:rPr lang="ru-RU" sz="3300" dirty="0" smtClean="0">
                <a:latin typeface="Century Gothic" panose="020B0502020202020204" pitchFamily="34" charset="0"/>
              </a:rPr>
              <a:t>карта </a:t>
            </a:r>
            <a:r>
              <a:rPr lang="ru-RU" sz="3300" dirty="0">
                <a:latin typeface="Century Gothic" panose="020B0502020202020204" pitchFamily="34" charset="0"/>
              </a:rPr>
              <a:t>на </a:t>
            </a:r>
            <a:r>
              <a:rPr lang="ru-RU" sz="3300" dirty="0" err="1">
                <a:latin typeface="Century Gothic" panose="020B0502020202020204" pitchFamily="34" charset="0"/>
              </a:rPr>
              <a:t>необходимите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високотехнологични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методи</a:t>
            </a:r>
            <a:r>
              <a:rPr lang="ru-RU" sz="3300" dirty="0">
                <a:latin typeface="Century Gothic" panose="020B0502020202020204" pitchFamily="34" charset="0"/>
              </a:rPr>
              <a:t> на диагностика и лечение и </a:t>
            </a:r>
            <a:r>
              <a:rPr lang="ru-RU" sz="3300" dirty="0" err="1">
                <a:latin typeface="Century Gothic" panose="020B0502020202020204" pitchFamily="34" charset="0"/>
              </a:rPr>
              <a:t>свързаната</a:t>
            </a:r>
            <a:r>
              <a:rPr lang="ru-RU" sz="3300" dirty="0">
                <a:latin typeface="Century Gothic" panose="020B0502020202020204" pitchFamily="34" charset="0"/>
              </a:rPr>
              <a:t> с </a:t>
            </a:r>
            <a:r>
              <a:rPr lang="ru-RU" sz="3300" dirty="0" err="1">
                <a:latin typeface="Century Gothic" panose="020B0502020202020204" pitchFamily="34" charset="0"/>
              </a:rPr>
              <a:t>тяхното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прилагане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високотехнологична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апаратура</a:t>
            </a:r>
            <a:r>
              <a:rPr lang="ru-RU" sz="3300" dirty="0">
                <a:latin typeface="Century Gothic" panose="020B0502020202020204" pitchFamily="34" charset="0"/>
              </a:rPr>
              <a:t>;</a:t>
            </a:r>
          </a:p>
          <a:p>
            <a:r>
              <a:rPr lang="ru-RU" sz="3300" dirty="0" smtClean="0">
                <a:latin typeface="Century Gothic" panose="020B0502020202020204" pitchFamily="34" charset="0"/>
              </a:rPr>
              <a:t>карта </a:t>
            </a:r>
            <a:r>
              <a:rPr lang="ru-RU" sz="3300" dirty="0">
                <a:latin typeface="Century Gothic" panose="020B0502020202020204" pitchFamily="34" charset="0"/>
              </a:rPr>
              <a:t>на </a:t>
            </a:r>
            <a:r>
              <a:rPr lang="ru-RU" sz="3300" dirty="0" err="1">
                <a:latin typeface="Century Gothic" panose="020B0502020202020204" pitchFamily="34" charset="0"/>
              </a:rPr>
              <a:t>спешната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помощ</a:t>
            </a:r>
            <a:r>
              <a:rPr lang="ru-RU" sz="3300" dirty="0">
                <a:latin typeface="Century Gothic" panose="020B0502020202020204" pitchFamily="34" charset="0"/>
              </a:rPr>
              <a:t>, </a:t>
            </a:r>
            <a:r>
              <a:rPr lang="ru-RU" sz="3300" dirty="0" err="1">
                <a:latin typeface="Century Gothic" panose="020B0502020202020204" pitchFamily="34" charset="0"/>
              </a:rPr>
              <a:t>съдържаща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брой</a:t>
            </a:r>
            <a:r>
              <a:rPr lang="ru-RU" sz="3300" dirty="0">
                <a:latin typeface="Century Gothic" panose="020B0502020202020204" pitchFamily="34" charset="0"/>
              </a:rPr>
              <a:t> и местоположение на </a:t>
            </a:r>
            <a:r>
              <a:rPr lang="ru-RU" sz="3300" dirty="0" err="1">
                <a:latin typeface="Century Gothic" panose="020B0502020202020204" pitchFamily="34" charset="0"/>
              </a:rPr>
              <a:t>центровете</a:t>
            </a:r>
            <a:r>
              <a:rPr lang="ru-RU" sz="3300" dirty="0">
                <a:latin typeface="Century Gothic" panose="020B0502020202020204" pitchFamily="34" charset="0"/>
              </a:rPr>
              <a:t> за спешна </a:t>
            </a:r>
            <a:r>
              <a:rPr lang="ru-RU" sz="3300" dirty="0" err="1">
                <a:latin typeface="Century Gothic" panose="020B0502020202020204" pitchFamily="34" charset="0"/>
              </a:rPr>
              <a:t>медицинска</a:t>
            </a:r>
            <a:r>
              <a:rPr lang="ru-RU" sz="3300" dirty="0">
                <a:latin typeface="Century Gothic" panose="020B0502020202020204" pitchFamily="34" charset="0"/>
              </a:rPr>
              <a:t> </a:t>
            </a:r>
            <a:r>
              <a:rPr lang="ru-RU" sz="3300" dirty="0" err="1">
                <a:latin typeface="Century Gothic" panose="020B0502020202020204" pitchFamily="34" charset="0"/>
              </a:rPr>
              <a:t>помощ</a:t>
            </a:r>
            <a:r>
              <a:rPr lang="ru-RU" sz="3300" dirty="0">
                <a:latin typeface="Century Gothic" panose="020B0502020202020204" pitchFamily="34" charset="0"/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8005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3467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bg-BG" sz="2800" dirty="0" smtClean="0">
                <a:latin typeface="Century Gothic" panose="020B0502020202020204" pitchFamily="34" charset="0"/>
              </a:rPr>
              <a:t>Етапи на разработване на Националната здравна карта</a:t>
            </a:r>
            <a:endParaRPr lang="bg-BG" sz="28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bg-BG" sz="2000" b="1" dirty="0" smtClean="0">
                <a:latin typeface="Century Gothic" panose="020B0502020202020204" pitchFamily="34" charset="0"/>
              </a:rPr>
              <a:t>Етап 1. </a:t>
            </a:r>
            <a:r>
              <a:rPr lang="bg-BG" sz="2000" dirty="0" smtClean="0">
                <a:latin typeface="Century Gothic" panose="020B0502020202020204" pitchFamily="34" charset="0"/>
              </a:rPr>
              <a:t>Събиране </a:t>
            </a:r>
            <a:r>
              <a:rPr lang="bg-BG" sz="2000" dirty="0">
                <a:latin typeface="Century Gothic" panose="020B0502020202020204" pitchFamily="34" charset="0"/>
              </a:rPr>
              <a:t>на информация за сегашното състояние на здравната мрежа </a:t>
            </a:r>
            <a:r>
              <a:rPr lang="bg-BG" sz="2000" dirty="0" smtClean="0">
                <a:latin typeface="Century Gothic" panose="020B0502020202020204" pitchFamily="34" charset="0"/>
              </a:rPr>
              <a:t>за всяка област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000" b="1" dirty="0" smtClean="0">
                <a:latin typeface="Century Gothic" panose="020B0502020202020204" pitchFamily="34" charset="0"/>
              </a:rPr>
              <a:t>Етап 2.</a:t>
            </a:r>
            <a:r>
              <a:rPr lang="bg-BG" sz="2000" dirty="0" smtClean="0">
                <a:latin typeface="Century Gothic" panose="020B0502020202020204" pitchFamily="34" charset="0"/>
              </a:rPr>
              <a:t> Анализ </a:t>
            </a:r>
            <a:r>
              <a:rPr lang="bg-BG" sz="2000" dirty="0">
                <a:latin typeface="Century Gothic" panose="020B0502020202020204" pitchFamily="34" charset="0"/>
              </a:rPr>
              <a:t>на данните и определяне на потребностите от извънболнична, болнична и спешна медицинска помощ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000" b="1" dirty="0" smtClean="0">
                <a:latin typeface="Century Gothic" panose="020B0502020202020204" pitchFamily="34" charset="0"/>
              </a:rPr>
              <a:t>Етап 3.</a:t>
            </a:r>
            <a:r>
              <a:rPr lang="bg-BG" sz="2000" dirty="0" smtClean="0">
                <a:latin typeface="Century Gothic" panose="020B0502020202020204" pitchFamily="34" charset="0"/>
              </a:rPr>
              <a:t> Изготвяне на Областна здравна карта по образец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000" b="1" dirty="0" smtClean="0">
                <a:latin typeface="Century Gothic" panose="020B0502020202020204" pitchFamily="34" charset="0"/>
              </a:rPr>
              <a:t>Етап 4. </a:t>
            </a:r>
            <a:r>
              <a:rPr lang="bg-BG" sz="2000" dirty="0" smtClean="0">
                <a:latin typeface="Century Gothic" panose="020B0502020202020204" pitchFamily="34" charset="0"/>
              </a:rPr>
              <a:t>Анализ на приложените към Областната здравна карта становища и предложения на областните комисии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bg-BG" sz="2000" dirty="0" smtClean="0">
                <a:latin typeface="Century Gothic" panose="020B0502020202020204" pitchFamily="34" charset="0"/>
              </a:rPr>
              <a:t>и определяне на конкретните потребности на областно ниво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bg-BG" sz="2000" b="1" dirty="0" smtClean="0">
                <a:latin typeface="Century Gothic" panose="020B0502020202020204" pitchFamily="34" charset="0"/>
              </a:rPr>
              <a:t>Етап 5. </a:t>
            </a:r>
            <a:r>
              <a:rPr lang="bg-BG" sz="2000" dirty="0" smtClean="0">
                <a:latin typeface="Century Gothic" panose="020B0502020202020204" pitchFamily="34" charset="0"/>
              </a:rPr>
              <a:t>Планиране на дейностите на регионално ниво и национално ниво</a:t>
            </a:r>
          </a:p>
          <a:p>
            <a:pPr marL="0" indent="0">
              <a:lnSpc>
                <a:spcPct val="100000"/>
              </a:lnSpc>
              <a:buNone/>
            </a:pPr>
            <a:endParaRPr lang="bg-BG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7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04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Century Gothic" panose="020B0502020202020204" pitchFamily="34" charset="0"/>
              </a:rPr>
              <a:t>Елементи</a:t>
            </a:r>
            <a:r>
              <a:rPr lang="ru-RU" sz="2800" dirty="0">
                <a:latin typeface="Century Gothic" panose="020B0502020202020204" pitchFamily="34" charset="0"/>
              </a:rPr>
              <a:t> и </a:t>
            </a:r>
            <a:r>
              <a:rPr lang="ru-RU" sz="2800" dirty="0" err="1">
                <a:latin typeface="Century Gothic" panose="020B0502020202020204" pitchFamily="34" charset="0"/>
              </a:rPr>
              <a:t>съдържа</a:t>
            </a:r>
            <a:r>
              <a:rPr lang="bg-BG" sz="2800" dirty="0">
                <a:latin typeface="Century Gothic" panose="020B0502020202020204" pitchFamily="34" charset="0"/>
              </a:rPr>
              <a:t>ние на </a:t>
            </a:r>
            <a:r>
              <a:rPr lang="ru-RU" sz="2800" dirty="0" err="1">
                <a:latin typeface="Century Gothic" panose="020B0502020202020204" pitchFamily="34" charset="0"/>
              </a:rPr>
              <a:t>Областната</a:t>
            </a:r>
            <a:r>
              <a:rPr lang="ru-RU" sz="2800" dirty="0">
                <a:latin typeface="Century Gothic" panose="020B0502020202020204" pitchFamily="34" charset="0"/>
              </a:rPr>
              <a:t> </a:t>
            </a:r>
            <a:r>
              <a:rPr lang="ru-RU" sz="2800" dirty="0" err="1">
                <a:latin typeface="Century Gothic" panose="020B0502020202020204" pitchFamily="34" charset="0"/>
              </a:rPr>
              <a:t>здравна</a:t>
            </a:r>
            <a:r>
              <a:rPr lang="ru-RU" sz="2800" dirty="0">
                <a:latin typeface="Century Gothic" panose="020B0502020202020204" pitchFamily="34" charset="0"/>
              </a:rPr>
              <a:t> </a:t>
            </a:r>
            <a:r>
              <a:rPr lang="ru-RU" sz="2800" dirty="0" smtClean="0">
                <a:latin typeface="Century Gothic" panose="020B0502020202020204" pitchFamily="34" charset="0"/>
              </a:rPr>
              <a:t>карта</a:t>
            </a:r>
            <a:endParaRPr lang="bg-BG" sz="2800" dirty="0">
              <a:latin typeface="Century Gothic" panose="020B050202020202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672046"/>
            <a:ext cx="10515600" cy="450491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dirty="0" err="1" smtClean="0">
                <a:latin typeface="Century Gothic" panose="020B0502020202020204" pitchFamily="34" charset="0"/>
              </a:rPr>
              <a:t>данни</a:t>
            </a:r>
            <a:r>
              <a:rPr lang="ru-RU" sz="2900" dirty="0" smtClean="0">
                <a:latin typeface="Century Gothic" panose="020B0502020202020204" pitchFamily="34" charset="0"/>
              </a:rPr>
              <a:t> </a:t>
            </a:r>
            <a:r>
              <a:rPr lang="ru-RU" sz="2900" dirty="0">
                <a:latin typeface="Century Gothic" panose="020B0502020202020204" pitchFamily="34" charset="0"/>
              </a:rPr>
              <a:t>за </a:t>
            </a:r>
            <a:r>
              <a:rPr lang="ru-RU" sz="2900" dirty="0" err="1">
                <a:latin typeface="Century Gothic" panose="020B0502020202020204" pitchFamily="34" charset="0"/>
              </a:rPr>
              <a:t>демографската</a:t>
            </a:r>
            <a:r>
              <a:rPr lang="ru-RU" sz="2900" dirty="0">
                <a:latin typeface="Century Gothic" panose="020B0502020202020204" pitchFamily="34" charset="0"/>
              </a:rPr>
              <a:t> структура, </a:t>
            </a:r>
            <a:r>
              <a:rPr lang="ru-RU" sz="2900" dirty="0" err="1">
                <a:latin typeface="Century Gothic" panose="020B0502020202020204" pitchFamily="34" charset="0"/>
              </a:rPr>
              <a:t>заболеваемостта</a:t>
            </a:r>
            <a:r>
              <a:rPr lang="ru-RU" sz="2900" dirty="0">
                <a:latin typeface="Century Gothic" panose="020B0502020202020204" pitchFamily="34" charset="0"/>
              </a:rPr>
              <a:t> по </a:t>
            </a:r>
            <a:r>
              <a:rPr lang="ru-RU" sz="2900" dirty="0" err="1">
                <a:latin typeface="Century Gothic" panose="020B0502020202020204" pitchFamily="34" charset="0"/>
              </a:rPr>
              <a:t>групи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заболявания</a:t>
            </a:r>
            <a:r>
              <a:rPr lang="ru-RU" sz="2900" dirty="0">
                <a:latin typeface="Century Gothic" panose="020B0502020202020204" pitchFamily="34" charset="0"/>
              </a:rPr>
              <a:t> и по </a:t>
            </a:r>
            <a:r>
              <a:rPr lang="ru-RU" sz="2900" dirty="0" err="1">
                <a:latin typeface="Century Gothic" panose="020B0502020202020204" pitchFamily="34" charset="0"/>
              </a:rPr>
              <a:t>възраст</a:t>
            </a:r>
            <a:r>
              <a:rPr lang="ru-RU" sz="2900" dirty="0">
                <a:latin typeface="Century Gothic" panose="020B0502020202020204" pitchFamily="34" charset="0"/>
              </a:rPr>
              <a:t> и </a:t>
            </a:r>
            <a:r>
              <a:rPr lang="ru-RU" sz="2900" dirty="0" err="1">
                <a:latin typeface="Century Gothic" panose="020B0502020202020204" pitchFamily="34" charset="0"/>
              </a:rPr>
              <a:t>хоспитализираната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заболеваемост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населението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територията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областта</a:t>
            </a:r>
            <a:r>
              <a:rPr lang="ru-RU" sz="2900" dirty="0">
                <a:latin typeface="Century Gothic" panose="020B0502020202020204" pitchFamily="34" charset="0"/>
              </a:rPr>
              <a:t>;</a:t>
            </a:r>
          </a:p>
          <a:p>
            <a:pPr algn="just"/>
            <a:r>
              <a:rPr lang="ru-RU" sz="2900" dirty="0" smtClean="0">
                <a:latin typeface="Century Gothic" panose="020B0502020202020204" pitchFamily="34" charset="0"/>
              </a:rPr>
              <a:t>вида</a:t>
            </a:r>
            <a:r>
              <a:rPr lang="ru-RU" sz="2900" dirty="0">
                <a:latin typeface="Century Gothic" panose="020B0502020202020204" pitchFamily="34" charset="0"/>
              </a:rPr>
              <a:t>, </a:t>
            </a:r>
            <a:r>
              <a:rPr lang="ru-RU" sz="2900" dirty="0" err="1">
                <a:latin typeface="Century Gothic" panose="020B0502020202020204" pitchFamily="34" charset="0"/>
              </a:rPr>
              <a:t>броя</a:t>
            </a:r>
            <a:r>
              <a:rPr lang="ru-RU" sz="2900" dirty="0">
                <a:latin typeface="Century Gothic" panose="020B0502020202020204" pitchFamily="34" charset="0"/>
              </a:rPr>
              <a:t>, </a:t>
            </a:r>
            <a:r>
              <a:rPr lang="ru-RU" sz="2900" dirty="0" err="1">
                <a:latin typeface="Century Gothic" panose="020B0502020202020204" pitchFamily="34" charset="0"/>
              </a:rPr>
              <a:t>дейността</a:t>
            </a:r>
            <a:r>
              <a:rPr lang="ru-RU" sz="2900" dirty="0">
                <a:latin typeface="Century Gothic" panose="020B0502020202020204" pitchFamily="34" charset="0"/>
              </a:rPr>
              <a:t> и </a:t>
            </a:r>
            <a:r>
              <a:rPr lang="ru-RU" sz="2900" dirty="0" err="1">
                <a:latin typeface="Century Gothic" panose="020B0502020202020204" pitchFamily="34" charset="0"/>
              </a:rPr>
              <a:t>разпределението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съществуващите</a:t>
            </a:r>
            <a:r>
              <a:rPr lang="ru-RU" sz="2900" dirty="0">
                <a:latin typeface="Century Gothic" panose="020B0502020202020204" pitchFamily="34" charset="0"/>
              </a:rPr>
              <a:t> в </a:t>
            </a:r>
            <a:r>
              <a:rPr lang="ru-RU" sz="2900" dirty="0" err="1">
                <a:latin typeface="Century Gothic" panose="020B0502020202020204" pitchFamily="34" charset="0"/>
              </a:rPr>
              <a:t>областта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лечебни</a:t>
            </a:r>
            <a:r>
              <a:rPr lang="ru-RU" sz="2900" dirty="0">
                <a:latin typeface="Century Gothic" panose="020B0502020202020204" pitchFamily="34" charset="0"/>
              </a:rPr>
              <a:t> заведения;</a:t>
            </a:r>
          </a:p>
          <a:p>
            <a:pPr algn="just"/>
            <a:r>
              <a:rPr lang="ru-RU" sz="2900" dirty="0" err="1" smtClean="0">
                <a:latin typeface="Century Gothic" panose="020B0502020202020204" pitchFamily="34" charset="0"/>
              </a:rPr>
              <a:t>необходимия</a:t>
            </a:r>
            <a:r>
              <a:rPr lang="ru-RU" sz="2900" dirty="0" smtClean="0">
                <a:latin typeface="Century Gothic" panose="020B0502020202020204" pitchFamily="34" charset="0"/>
              </a:rPr>
              <a:t> </a:t>
            </a:r>
            <a:r>
              <a:rPr lang="ru-RU" sz="2900" dirty="0">
                <a:latin typeface="Century Gothic" panose="020B0502020202020204" pitchFamily="34" charset="0"/>
              </a:rPr>
              <a:t>минимален </a:t>
            </a:r>
            <a:r>
              <a:rPr lang="ru-RU" sz="2900" dirty="0" err="1">
                <a:latin typeface="Century Gothic" panose="020B0502020202020204" pitchFamily="34" charset="0"/>
              </a:rPr>
              <a:t>брой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лекарите</a:t>
            </a:r>
            <a:r>
              <a:rPr lang="ru-RU" sz="2900" dirty="0">
                <a:latin typeface="Century Gothic" panose="020B0502020202020204" pitchFamily="34" charset="0"/>
              </a:rPr>
              <a:t>, </a:t>
            </a:r>
            <a:r>
              <a:rPr lang="ru-RU" sz="2900" dirty="0" err="1">
                <a:latin typeface="Century Gothic" panose="020B0502020202020204" pitchFamily="34" charset="0"/>
              </a:rPr>
              <a:t>лекарите</a:t>
            </a:r>
            <a:r>
              <a:rPr lang="ru-RU" sz="2900" dirty="0">
                <a:latin typeface="Century Gothic" panose="020B0502020202020204" pitchFamily="34" charset="0"/>
              </a:rPr>
              <a:t> по </a:t>
            </a:r>
            <a:r>
              <a:rPr lang="ru-RU" sz="2900" dirty="0" err="1">
                <a:latin typeface="Century Gothic" panose="020B0502020202020204" pitchFamily="34" charset="0"/>
              </a:rPr>
              <a:t>дентална</a:t>
            </a:r>
            <a:r>
              <a:rPr lang="ru-RU" sz="2900" dirty="0">
                <a:latin typeface="Century Gothic" panose="020B0502020202020204" pitchFamily="34" charset="0"/>
              </a:rPr>
              <a:t> медицина и на </a:t>
            </a:r>
            <a:r>
              <a:rPr lang="ru-RU" sz="2900" dirty="0" err="1">
                <a:latin typeface="Century Gothic" panose="020B0502020202020204" pitchFamily="34" charset="0"/>
              </a:rPr>
              <a:t>специалистите</a:t>
            </a:r>
            <a:r>
              <a:rPr lang="ru-RU" sz="2900" dirty="0">
                <a:latin typeface="Century Gothic" panose="020B0502020202020204" pitchFamily="34" charset="0"/>
              </a:rPr>
              <a:t> от </a:t>
            </a:r>
            <a:r>
              <a:rPr lang="ru-RU" sz="2900" dirty="0" err="1">
                <a:latin typeface="Century Gothic" panose="020B0502020202020204" pitchFamily="34" charset="0"/>
              </a:rPr>
              <a:t>професионално</a:t>
            </a:r>
            <a:r>
              <a:rPr lang="ru-RU" sz="2900" dirty="0">
                <a:latin typeface="Century Gothic" panose="020B0502020202020204" pitchFamily="34" charset="0"/>
              </a:rPr>
              <a:t> направление "</a:t>
            </a:r>
            <a:r>
              <a:rPr lang="ru-RU" sz="2900" dirty="0" err="1">
                <a:latin typeface="Century Gothic" panose="020B0502020202020204" pitchFamily="34" charset="0"/>
              </a:rPr>
              <a:t>Здравни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грижи</a:t>
            </a:r>
            <a:r>
              <a:rPr lang="ru-RU" sz="2900" dirty="0">
                <a:latin typeface="Century Gothic" panose="020B0502020202020204" pitchFamily="34" charset="0"/>
              </a:rPr>
              <a:t>" в </a:t>
            </a:r>
            <a:r>
              <a:rPr lang="ru-RU" sz="2900" dirty="0" err="1">
                <a:latin typeface="Century Gothic" panose="020B0502020202020204" pitchFamily="34" charset="0"/>
              </a:rPr>
              <a:t>извънболничната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помощ</a:t>
            </a:r>
            <a:r>
              <a:rPr lang="ru-RU" sz="2900" dirty="0">
                <a:latin typeface="Century Gothic" panose="020B0502020202020204" pitchFamily="34" charset="0"/>
              </a:rPr>
              <a:t> по </a:t>
            </a:r>
            <a:r>
              <a:rPr lang="ru-RU" sz="2900" dirty="0" err="1">
                <a:latin typeface="Century Gothic" panose="020B0502020202020204" pitchFamily="34" charset="0"/>
              </a:rPr>
              <a:t>специалности</a:t>
            </a:r>
            <a:r>
              <a:rPr lang="ru-RU" sz="2900" dirty="0">
                <a:latin typeface="Century Gothic" panose="020B0502020202020204" pitchFamily="34" charset="0"/>
              </a:rPr>
              <a:t>;</a:t>
            </a:r>
          </a:p>
          <a:p>
            <a:pPr algn="just"/>
            <a:r>
              <a:rPr lang="ru-RU" sz="2900" dirty="0" err="1" smtClean="0">
                <a:latin typeface="Century Gothic" panose="020B0502020202020204" pitchFamily="34" charset="0"/>
              </a:rPr>
              <a:t>броя</a:t>
            </a:r>
            <a:r>
              <a:rPr lang="ru-RU" sz="2900" dirty="0" smtClean="0">
                <a:latin typeface="Century Gothic" panose="020B0502020202020204" pitchFamily="34" charset="0"/>
              </a:rPr>
              <a:t> </a:t>
            </a:r>
            <a:r>
              <a:rPr lang="ru-RU" sz="2900" dirty="0">
                <a:latin typeface="Century Gothic" panose="020B0502020202020204" pitchFamily="34" charset="0"/>
              </a:rPr>
              <a:t>на </a:t>
            </a:r>
            <a:r>
              <a:rPr lang="ru-RU" sz="2900" dirty="0" err="1">
                <a:latin typeface="Century Gothic" panose="020B0502020202020204" pitchFamily="34" charset="0"/>
              </a:rPr>
              <a:t>практикуващите</a:t>
            </a:r>
            <a:r>
              <a:rPr lang="ru-RU" sz="2900" dirty="0">
                <a:latin typeface="Century Gothic" panose="020B0502020202020204" pitchFamily="34" charset="0"/>
              </a:rPr>
              <a:t> лекари, лекари по </a:t>
            </a:r>
            <a:r>
              <a:rPr lang="ru-RU" sz="2900" dirty="0" err="1">
                <a:latin typeface="Century Gothic" panose="020B0502020202020204" pitchFamily="34" charset="0"/>
              </a:rPr>
              <a:t>дентална</a:t>
            </a:r>
            <a:r>
              <a:rPr lang="ru-RU" sz="2900" dirty="0">
                <a:latin typeface="Century Gothic" panose="020B0502020202020204" pitchFamily="34" charset="0"/>
              </a:rPr>
              <a:t> медицина по </a:t>
            </a:r>
            <a:r>
              <a:rPr lang="ru-RU" sz="2900" dirty="0" err="1">
                <a:latin typeface="Century Gothic" panose="020B0502020202020204" pitchFamily="34" charset="0"/>
              </a:rPr>
              <a:t>специалности</a:t>
            </a:r>
            <a:r>
              <a:rPr lang="ru-RU" sz="2900" dirty="0">
                <a:latin typeface="Century Gothic" panose="020B0502020202020204" pitchFamily="34" charset="0"/>
              </a:rPr>
              <a:t> и </a:t>
            </a:r>
            <a:r>
              <a:rPr lang="ru-RU" sz="2900" dirty="0" err="1">
                <a:latin typeface="Century Gothic" panose="020B0502020202020204" pitchFamily="34" charset="0"/>
              </a:rPr>
              <a:t>броя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специалистите</a:t>
            </a:r>
            <a:r>
              <a:rPr lang="ru-RU" sz="2900" dirty="0">
                <a:latin typeface="Century Gothic" panose="020B0502020202020204" pitchFamily="34" charset="0"/>
              </a:rPr>
              <a:t> от </a:t>
            </a:r>
            <a:r>
              <a:rPr lang="ru-RU" sz="2900" dirty="0" err="1">
                <a:latin typeface="Century Gothic" panose="020B0502020202020204" pitchFamily="34" charset="0"/>
              </a:rPr>
              <a:t>професионално</a:t>
            </a:r>
            <a:r>
              <a:rPr lang="ru-RU" sz="2900" dirty="0">
                <a:latin typeface="Century Gothic" panose="020B0502020202020204" pitchFamily="34" charset="0"/>
              </a:rPr>
              <a:t> направление "</a:t>
            </a:r>
            <a:r>
              <a:rPr lang="ru-RU" sz="2900" dirty="0" err="1">
                <a:latin typeface="Century Gothic" panose="020B0502020202020204" pitchFamily="34" charset="0"/>
              </a:rPr>
              <a:t>Здравни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грижи</a:t>
            </a:r>
            <a:r>
              <a:rPr lang="ru-RU" sz="2900" dirty="0">
                <a:latin typeface="Century Gothic" panose="020B0502020202020204" pitchFamily="34" charset="0"/>
              </a:rPr>
              <a:t>" в </a:t>
            </a:r>
            <a:r>
              <a:rPr lang="ru-RU" sz="2900" dirty="0" err="1">
                <a:latin typeface="Century Gothic" panose="020B0502020202020204" pitchFamily="34" charset="0"/>
              </a:rPr>
              <a:t>извънболничната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медицинска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помощ</a:t>
            </a:r>
            <a:r>
              <a:rPr lang="ru-RU" sz="2900" dirty="0">
                <a:latin typeface="Century Gothic" panose="020B0502020202020204" pitchFamily="34" charset="0"/>
              </a:rPr>
              <a:t> в </a:t>
            </a:r>
            <a:r>
              <a:rPr lang="ru-RU" sz="2900" dirty="0" err="1">
                <a:latin typeface="Century Gothic" panose="020B0502020202020204" pitchFamily="34" charset="0"/>
              </a:rPr>
              <a:t>областта</a:t>
            </a:r>
            <a:r>
              <a:rPr lang="ru-RU" sz="2900" dirty="0">
                <a:latin typeface="Century Gothic" panose="020B0502020202020204" pitchFamily="34" charset="0"/>
              </a:rPr>
              <a:t>;</a:t>
            </a:r>
          </a:p>
          <a:p>
            <a:pPr algn="just"/>
            <a:r>
              <a:rPr lang="ru-RU" sz="2900" dirty="0" err="1" smtClean="0">
                <a:latin typeface="Century Gothic" panose="020B0502020202020204" pitchFamily="34" charset="0"/>
              </a:rPr>
              <a:t>броя</a:t>
            </a:r>
            <a:r>
              <a:rPr lang="ru-RU" sz="2900" dirty="0" smtClean="0">
                <a:latin typeface="Century Gothic" panose="020B0502020202020204" pitchFamily="34" charset="0"/>
              </a:rPr>
              <a:t> </a:t>
            </a:r>
            <a:r>
              <a:rPr lang="ru-RU" sz="2900" dirty="0">
                <a:latin typeface="Century Gothic" panose="020B0502020202020204" pitchFamily="34" charset="0"/>
              </a:rPr>
              <a:t>на </a:t>
            </a:r>
            <a:r>
              <a:rPr lang="ru-RU" sz="2900" dirty="0" err="1">
                <a:latin typeface="Century Gothic" panose="020B0502020202020204" pitchFamily="34" charset="0"/>
              </a:rPr>
              <a:t>съществуващите</a:t>
            </a:r>
            <a:r>
              <a:rPr lang="ru-RU" sz="2900" dirty="0">
                <a:latin typeface="Century Gothic" panose="020B0502020202020204" pitchFamily="34" charset="0"/>
              </a:rPr>
              <a:t> легла за </a:t>
            </a:r>
            <a:r>
              <a:rPr lang="ru-RU" sz="2900" dirty="0" err="1">
                <a:latin typeface="Century Gothic" panose="020B0502020202020204" pitchFamily="34" charset="0"/>
              </a:rPr>
              <a:t>болнично</a:t>
            </a:r>
            <a:r>
              <a:rPr lang="ru-RU" sz="2900" dirty="0">
                <a:latin typeface="Century Gothic" panose="020B0502020202020204" pitchFamily="34" charset="0"/>
              </a:rPr>
              <a:t> лечение и </a:t>
            </a:r>
            <a:r>
              <a:rPr lang="ru-RU" sz="2900" dirty="0" err="1">
                <a:latin typeface="Century Gothic" panose="020B0502020202020204" pitchFamily="34" charset="0"/>
              </a:rPr>
              <a:t>осъществяваните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медицински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дейности</a:t>
            </a:r>
            <a:r>
              <a:rPr lang="ru-RU" sz="2900" dirty="0">
                <a:latin typeface="Century Gothic" panose="020B0502020202020204" pitchFamily="34" charset="0"/>
              </a:rPr>
              <a:t> по </a:t>
            </a:r>
            <a:r>
              <a:rPr lang="ru-RU" sz="2900" dirty="0" err="1">
                <a:latin typeface="Century Gothic" panose="020B0502020202020204" pitchFamily="34" charset="0"/>
              </a:rPr>
              <a:t>видове</a:t>
            </a:r>
            <a:r>
              <a:rPr lang="ru-RU" sz="2900" dirty="0">
                <a:latin typeface="Century Gothic" panose="020B0502020202020204" pitchFamily="34" charset="0"/>
              </a:rPr>
              <a:t> и </a:t>
            </a:r>
            <a:r>
              <a:rPr lang="ru-RU" sz="2900" dirty="0" err="1">
                <a:latin typeface="Century Gothic" panose="020B0502020202020204" pitchFamily="34" charset="0"/>
              </a:rPr>
              <a:t>разпределението</a:t>
            </a:r>
            <a:r>
              <a:rPr lang="ru-RU" sz="2900" dirty="0">
                <a:latin typeface="Century Gothic" panose="020B0502020202020204" pitchFamily="34" charset="0"/>
              </a:rPr>
              <a:t> им по </a:t>
            </a:r>
            <a:r>
              <a:rPr lang="ru-RU" sz="2900" dirty="0" err="1">
                <a:latin typeface="Century Gothic" panose="020B0502020202020204" pitchFamily="34" charset="0"/>
              </a:rPr>
              <a:t>лечебни</a:t>
            </a:r>
            <a:r>
              <a:rPr lang="ru-RU" sz="2900" dirty="0">
                <a:latin typeface="Century Gothic" panose="020B0502020202020204" pitchFamily="34" charset="0"/>
              </a:rPr>
              <a:t> заведения и по нива на </a:t>
            </a:r>
            <a:r>
              <a:rPr lang="ru-RU" sz="2900" dirty="0" err="1">
                <a:latin typeface="Century Gothic" panose="020B0502020202020204" pitchFamily="34" charset="0"/>
              </a:rPr>
              <a:t>компетентност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съответните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структури</a:t>
            </a:r>
            <a:r>
              <a:rPr lang="ru-RU" sz="2900" dirty="0">
                <a:latin typeface="Century Gothic" panose="020B0502020202020204" pitchFamily="34" charset="0"/>
              </a:rPr>
              <a:t>;</a:t>
            </a:r>
          </a:p>
          <a:p>
            <a:pPr algn="just"/>
            <a:r>
              <a:rPr lang="ru-RU" sz="2900" dirty="0" err="1" smtClean="0">
                <a:latin typeface="Century Gothic" panose="020B0502020202020204" pitchFamily="34" charset="0"/>
              </a:rPr>
              <a:t>данни</a:t>
            </a:r>
            <a:r>
              <a:rPr lang="ru-RU" sz="2900" dirty="0" smtClean="0">
                <a:latin typeface="Century Gothic" panose="020B0502020202020204" pitchFamily="34" charset="0"/>
              </a:rPr>
              <a:t> </a:t>
            </a:r>
            <a:r>
              <a:rPr lang="ru-RU" sz="2900" dirty="0">
                <a:latin typeface="Century Gothic" panose="020B0502020202020204" pitchFamily="34" charset="0"/>
              </a:rPr>
              <a:t>за вида, </a:t>
            </a:r>
            <a:r>
              <a:rPr lang="ru-RU" sz="2900" dirty="0" err="1">
                <a:latin typeface="Century Gothic" panose="020B0502020202020204" pitchFamily="34" charset="0"/>
              </a:rPr>
              <a:t>броя</a:t>
            </a:r>
            <a:r>
              <a:rPr lang="ru-RU" sz="2900" dirty="0">
                <a:latin typeface="Century Gothic" panose="020B0502020202020204" pitchFamily="34" charset="0"/>
              </a:rPr>
              <a:t> и </a:t>
            </a:r>
            <a:r>
              <a:rPr lang="ru-RU" sz="2900" dirty="0" err="1">
                <a:latin typeface="Century Gothic" panose="020B0502020202020204" pitchFamily="34" charset="0"/>
              </a:rPr>
              <a:t>разпределението</a:t>
            </a:r>
            <a:r>
              <a:rPr lang="ru-RU" sz="2900" dirty="0">
                <a:latin typeface="Century Gothic" panose="020B0502020202020204" pitchFamily="34" charset="0"/>
              </a:rPr>
              <a:t> на </a:t>
            </a:r>
            <a:r>
              <a:rPr lang="ru-RU" sz="2900" dirty="0" err="1">
                <a:latin typeface="Century Gothic" panose="020B0502020202020204" pitchFamily="34" charset="0"/>
              </a:rPr>
              <a:t>извършваните</a:t>
            </a:r>
            <a:r>
              <a:rPr lang="ru-RU" sz="2900" dirty="0">
                <a:latin typeface="Century Gothic" panose="020B0502020202020204" pitchFamily="34" charset="0"/>
              </a:rPr>
              <a:t> в </a:t>
            </a:r>
            <a:r>
              <a:rPr lang="ru-RU" sz="2900" dirty="0" err="1">
                <a:latin typeface="Century Gothic" panose="020B0502020202020204" pitchFamily="34" charset="0"/>
              </a:rPr>
              <a:t>областта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високотехнологични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методи</a:t>
            </a:r>
            <a:r>
              <a:rPr lang="ru-RU" sz="2900" dirty="0">
                <a:latin typeface="Century Gothic" panose="020B0502020202020204" pitchFamily="34" charset="0"/>
              </a:rPr>
              <a:t> за диагностика и лечение и </a:t>
            </a:r>
            <a:r>
              <a:rPr lang="ru-RU" sz="2900" dirty="0" err="1">
                <a:latin typeface="Century Gothic" panose="020B0502020202020204" pitchFamily="34" charset="0"/>
              </a:rPr>
              <a:t>наличната</a:t>
            </a:r>
            <a:r>
              <a:rPr lang="ru-RU" sz="2900" dirty="0">
                <a:latin typeface="Century Gothic" panose="020B0502020202020204" pitchFamily="34" charset="0"/>
              </a:rPr>
              <a:t> за </a:t>
            </a:r>
            <a:r>
              <a:rPr lang="ru-RU" sz="2900" dirty="0" err="1">
                <a:latin typeface="Century Gothic" panose="020B0502020202020204" pitchFamily="34" charset="0"/>
              </a:rPr>
              <a:t>тяхното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прилагане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високотехнологична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медицинска</a:t>
            </a:r>
            <a:r>
              <a:rPr lang="ru-RU" sz="2900" dirty="0">
                <a:latin typeface="Century Gothic" panose="020B0502020202020204" pitchFamily="34" charset="0"/>
              </a:rPr>
              <a:t> </a:t>
            </a:r>
            <a:r>
              <a:rPr lang="ru-RU" sz="2900" dirty="0" err="1">
                <a:latin typeface="Century Gothic" panose="020B0502020202020204" pitchFamily="34" charset="0"/>
              </a:rPr>
              <a:t>апаратура</a:t>
            </a:r>
            <a:r>
              <a:rPr lang="ru-RU" sz="2900" dirty="0" smtClean="0">
                <a:latin typeface="Century Gothic" panose="020B0502020202020204" pitchFamily="34" charset="0"/>
              </a:rPr>
              <a:t>.</a:t>
            </a:r>
            <a:endParaRPr lang="ru-RU" sz="2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1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932" y="879283"/>
            <a:ext cx="10515600" cy="1100667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Century Gothic" panose="020B0502020202020204" pitchFamily="34" charset="0"/>
              </a:rPr>
              <a:t>Национална здравна карта</a:t>
            </a:r>
            <a:br>
              <a:rPr lang="bg-BG" sz="2800" dirty="0" smtClean="0">
                <a:latin typeface="Century Gothic" panose="020B0502020202020204" pitchFamily="34" charset="0"/>
              </a:rPr>
            </a:br>
            <a:r>
              <a:rPr lang="bg-BG" sz="2800" dirty="0" smtClean="0">
                <a:latin typeface="Century Gothic" panose="020B0502020202020204" pitchFamily="34" charset="0"/>
              </a:rPr>
              <a:t>Болнична помощ</a:t>
            </a:r>
            <a:endParaRPr lang="bg-BG" sz="28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709333"/>
            <a:ext cx="10811933" cy="3467630"/>
          </a:xfrm>
        </p:spPr>
        <p:txBody>
          <a:bodyPr>
            <a:noAutofit/>
          </a:bodyPr>
          <a:lstStyle/>
          <a:p>
            <a:r>
              <a:rPr lang="bg-BG" sz="2400" dirty="0">
                <a:latin typeface="Century Gothic" panose="020B0502020202020204" pitchFamily="34" charset="0"/>
                <a:ea typeface="+mj-ea"/>
                <a:cs typeface="+mj-cs"/>
              </a:rPr>
              <a:t>На областно ниво да се </a:t>
            </a:r>
            <a:r>
              <a:rPr lang="bg-BG" sz="2400" dirty="0" smtClean="0">
                <a:latin typeface="Century Gothic" panose="020B0502020202020204" pitchFamily="34" charset="0"/>
                <a:ea typeface="+mj-ea"/>
                <a:cs typeface="+mj-cs"/>
              </a:rPr>
              <a:t>планират:</a:t>
            </a:r>
          </a:p>
          <a:p>
            <a:pPr marL="0" indent="0">
              <a:buNone/>
            </a:pPr>
            <a:endParaRPr lang="bg-BG" sz="9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lvl="1">
              <a:buFont typeface="Century Gothic" panose="020B0502020202020204" pitchFamily="34" charset="0"/>
              <a:buChar char="-"/>
            </a:pPr>
            <a:r>
              <a:rPr lang="bg-BG" dirty="0" smtClean="0">
                <a:latin typeface="Century Gothic" panose="020B0502020202020204" pitchFamily="34" charset="0"/>
                <a:ea typeface="+mj-ea"/>
                <a:cs typeface="+mj-cs"/>
              </a:rPr>
              <a:t>Базови </a:t>
            </a:r>
            <a:r>
              <a:rPr lang="bg-BG" dirty="0">
                <a:latin typeface="Century Gothic" panose="020B0502020202020204" pitchFamily="34" charset="0"/>
                <a:ea typeface="+mj-ea"/>
                <a:cs typeface="+mj-cs"/>
              </a:rPr>
              <a:t>медицински дейности по специалности, </a:t>
            </a:r>
            <a:r>
              <a:rPr lang="bg-BG" dirty="0" smtClean="0">
                <a:latin typeface="Century Gothic" panose="020B0502020202020204" pitchFamily="34" charset="0"/>
                <a:ea typeface="+mj-ea"/>
                <a:cs typeface="+mj-cs"/>
              </a:rPr>
              <a:t>осъществявани в болнични структури </a:t>
            </a:r>
            <a:r>
              <a:rPr lang="bg-BG" dirty="0">
                <a:latin typeface="Century Gothic" panose="020B0502020202020204" pitchFamily="34" charset="0"/>
                <a:ea typeface="+mj-ea"/>
                <a:cs typeface="+mj-cs"/>
              </a:rPr>
              <a:t>на </a:t>
            </a:r>
            <a:r>
              <a:rPr lang="en-US" dirty="0">
                <a:latin typeface="Century Gothic" panose="020B0502020202020204" pitchFamily="34" charset="0"/>
                <a:ea typeface="+mj-ea"/>
                <a:cs typeface="+mj-cs"/>
              </a:rPr>
              <a:t>I</a:t>
            </a:r>
            <a:r>
              <a:rPr lang="bg-BG" dirty="0">
                <a:latin typeface="Century Gothic" panose="020B0502020202020204" pitchFamily="34" charset="0"/>
                <a:ea typeface="+mj-ea"/>
                <a:cs typeface="+mj-cs"/>
              </a:rPr>
              <a:t> и </a:t>
            </a:r>
            <a:r>
              <a:rPr lang="en-US" dirty="0">
                <a:latin typeface="Century Gothic" panose="020B0502020202020204" pitchFamily="34" charset="0"/>
                <a:ea typeface="+mj-ea"/>
                <a:cs typeface="+mj-cs"/>
              </a:rPr>
              <a:t>II</a:t>
            </a:r>
            <a:r>
              <a:rPr lang="bg-BG" dirty="0">
                <a:latin typeface="Century Gothic" panose="020B0502020202020204" pitchFamily="34" charset="0"/>
                <a:ea typeface="+mj-ea"/>
                <a:cs typeface="+mj-cs"/>
              </a:rPr>
              <a:t> ниво на компетентност</a:t>
            </a:r>
          </a:p>
          <a:p>
            <a:pPr lvl="1">
              <a:buFont typeface="Century Gothic" panose="020B0502020202020204" pitchFamily="34" charset="0"/>
              <a:buChar char="-"/>
            </a:pPr>
            <a:r>
              <a:rPr lang="bg-BG" dirty="0" smtClean="0">
                <a:latin typeface="Century Gothic" panose="020B0502020202020204" pitchFamily="34" charset="0"/>
                <a:ea typeface="+mj-ea"/>
                <a:cs typeface="+mj-cs"/>
              </a:rPr>
              <a:t>Продължително лечение и </a:t>
            </a:r>
            <a:r>
              <a:rPr lang="bg-BG" dirty="0" err="1" smtClean="0">
                <a:latin typeface="Century Gothic" panose="020B0502020202020204" pitchFamily="34" charset="0"/>
                <a:ea typeface="+mj-ea"/>
                <a:cs typeface="+mj-cs"/>
              </a:rPr>
              <a:t>палиативни</a:t>
            </a:r>
            <a:r>
              <a:rPr lang="bg-BG" dirty="0" smtClean="0">
                <a:latin typeface="Century Gothic" panose="020B0502020202020204" pitchFamily="34" charset="0"/>
                <a:ea typeface="+mj-ea"/>
                <a:cs typeface="+mj-cs"/>
              </a:rPr>
              <a:t> грижи</a:t>
            </a:r>
            <a:endParaRPr lang="bg-BG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 lvl="1">
              <a:buFont typeface="Century Gothic" panose="020B0502020202020204" pitchFamily="34" charset="0"/>
              <a:buChar char="-"/>
            </a:pPr>
            <a:r>
              <a:rPr lang="bg-BG" dirty="0" smtClean="0">
                <a:latin typeface="Century Gothic" panose="020B0502020202020204" pitchFamily="34" charset="0"/>
                <a:ea typeface="+mj-ea"/>
                <a:cs typeface="+mj-cs"/>
              </a:rPr>
              <a:t>Други медицински </a:t>
            </a:r>
            <a:r>
              <a:rPr lang="bg-BG" dirty="0">
                <a:latin typeface="Century Gothic" panose="020B0502020202020204" pitchFamily="34" charset="0"/>
                <a:ea typeface="+mj-ea"/>
                <a:cs typeface="+mj-cs"/>
              </a:rPr>
              <a:t>дейности, необходими за осъществяване на горните </a:t>
            </a:r>
            <a:r>
              <a:rPr lang="bg-BG" dirty="0" smtClean="0">
                <a:latin typeface="Century Gothic" panose="020B0502020202020204" pitchFamily="34" charset="0"/>
                <a:ea typeface="+mj-ea"/>
                <a:cs typeface="+mj-cs"/>
              </a:rPr>
              <a:t>дейности (структури по спешна медицина, клинична патология и съдебна медицина)</a:t>
            </a:r>
            <a:endParaRPr lang="bg-BG" dirty="0"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907" y="0"/>
            <a:ext cx="4434094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bg-BG" sz="3000" dirty="0" smtClean="0">
                <a:latin typeface="Century Gothic" panose="020B0502020202020204" pitchFamily="34" charset="0"/>
              </a:rPr>
              <a:t>Национална здравна карта</a:t>
            </a:r>
            <a:br>
              <a:rPr lang="bg-BG" sz="3000" dirty="0" smtClean="0">
                <a:latin typeface="Century Gothic" panose="020B0502020202020204" pitchFamily="34" charset="0"/>
              </a:rPr>
            </a:br>
            <a:r>
              <a:rPr lang="bg-BG" sz="3000" dirty="0" smtClean="0">
                <a:latin typeface="Century Gothic" panose="020B0502020202020204" pitchFamily="34" charset="0"/>
              </a:rPr>
              <a:t>Какво се планира на регионално </a:t>
            </a:r>
            <a:br>
              <a:rPr lang="bg-BG" sz="3000" dirty="0" smtClean="0">
                <a:latin typeface="Century Gothic" panose="020B0502020202020204" pitchFamily="34" charset="0"/>
              </a:rPr>
            </a:br>
            <a:r>
              <a:rPr lang="bg-BG" sz="3000" dirty="0" smtClean="0">
                <a:latin typeface="Century Gothic" panose="020B0502020202020204" pitchFamily="34" charset="0"/>
              </a:rPr>
              <a:t>ниво</a:t>
            </a:r>
            <a:endParaRPr lang="bg-BG" sz="30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5134"/>
            <a:ext cx="10515600" cy="4652963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endParaRPr lang="bg-BG" sz="2400" dirty="0" smtClean="0"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bg-BG" sz="24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bg-BG" sz="2400" dirty="0">
                <a:latin typeface="Century Gothic" panose="020B0502020202020204" pitchFamily="34" charset="0"/>
                <a:ea typeface="+mj-ea"/>
                <a:cs typeface="+mj-cs"/>
              </a:rPr>
              <a:t>Медицинските дейности по високоспециализирани дейности – профилни детски специалности, хирургични специалности – гръдна хируругия, съдова хирургия, детска хирургия, неврохируругия и др</a:t>
            </a:r>
            <a:r>
              <a:rPr lang="bg-BG" sz="2400" dirty="0" smtClean="0">
                <a:latin typeface="Century Gothic" panose="020B0502020202020204" pitchFamily="34" charset="0"/>
                <a:ea typeface="+mj-ea"/>
                <a:cs typeface="+mj-cs"/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endParaRPr lang="bg-BG" sz="8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bg-BG" sz="2400" dirty="0">
                <a:latin typeface="Century Gothic" panose="020B0502020202020204" pitchFamily="34" charset="0"/>
                <a:ea typeface="+mj-ea"/>
                <a:cs typeface="+mj-cs"/>
              </a:rPr>
              <a:t>Медицински дейности, свързани с лечение на злокачествени заболявания – медицинска онкология, лъчелечение, нуклеарна медицина; клинична </a:t>
            </a:r>
            <a:r>
              <a:rPr lang="bg-BG" sz="2400" dirty="0" smtClean="0">
                <a:latin typeface="Century Gothic" panose="020B0502020202020204" pitchFamily="34" charset="0"/>
                <a:ea typeface="+mj-ea"/>
                <a:cs typeface="+mj-cs"/>
              </a:rPr>
              <a:t>хематология.</a:t>
            </a:r>
          </a:p>
          <a:p>
            <a:pPr marL="0" indent="0">
              <a:spcBef>
                <a:spcPct val="0"/>
              </a:spcBef>
              <a:buNone/>
            </a:pPr>
            <a:endParaRPr lang="bg-BG" sz="8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bg-BG" sz="2400" dirty="0">
                <a:latin typeface="Century Gothic" panose="020B0502020202020204" pitchFamily="34" charset="0"/>
                <a:ea typeface="+mj-ea"/>
                <a:cs typeface="+mj-cs"/>
              </a:rPr>
              <a:t>Всички останали медицински дейности, осъществявани на </a:t>
            </a:r>
            <a:r>
              <a:rPr lang="en-US" sz="2400" dirty="0">
                <a:latin typeface="Century Gothic" panose="020B0502020202020204" pitchFamily="34" charset="0"/>
                <a:ea typeface="+mj-ea"/>
                <a:cs typeface="+mj-cs"/>
              </a:rPr>
              <a:t>III</a:t>
            </a:r>
            <a:r>
              <a:rPr lang="bg-BG" sz="2400" dirty="0">
                <a:latin typeface="Century Gothic" panose="020B0502020202020204" pitchFamily="34" charset="0"/>
                <a:ea typeface="+mj-ea"/>
                <a:cs typeface="+mj-cs"/>
              </a:rPr>
              <a:t> ниво на компетентност със съответния необходим брой </a:t>
            </a:r>
            <a:r>
              <a:rPr lang="bg-BG" sz="2400" dirty="0" smtClean="0">
                <a:latin typeface="Century Gothic" panose="020B0502020202020204" pitchFamily="34" charset="0"/>
                <a:ea typeface="+mj-ea"/>
                <a:cs typeface="+mj-cs"/>
              </a:rPr>
              <a:t>легла.</a:t>
            </a:r>
          </a:p>
          <a:p>
            <a:pPr marL="0" indent="0">
              <a:spcBef>
                <a:spcPct val="0"/>
              </a:spcBef>
              <a:buNone/>
            </a:pPr>
            <a:endParaRPr lang="bg-BG" sz="800" dirty="0"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bg-BG" sz="2400" dirty="0">
                <a:latin typeface="Century Gothic" panose="020B0502020202020204" pitchFamily="34" charset="0"/>
                <a:ea typeface="+mj-ea"/>
                <a:cs typeface="+mj-cs"/>
              </a:rPr>
              <a:t>Високоспециализирани медико-диагностични </a:t>
            </a:r>
            <a:r>
              <a:rPr lang="bg-BG" sz="2400" dirty="0" smtClean="0">
                <a:latin typeface="Century Gothic" panose="020B0502020202020204" pitchFamily="34" charset="0"/>
                <a:ea typeface="+mj-ea"/>
                <a:cs typeface="+mj-cs"/>
              </a:rPr>
              <a:t>дейности.</a:t>
            </a:r>
            <a:endParaRPr lang="bg-BG" sz="2400" dirty="0"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9391" y="1"/>
            <a:ext cx="4462608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6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4933" cy="1325563"/>
          </a:xfrm>
        </p:spPr>
        <p:txBody>
          <a:bodyPr>
            <a:normAutofit/>
          </a:bodyPr>
          <a:lstStyle/>
          <a:p>
            <a:r>
              <a:rPr lang="bg-BG" sz="2800" dirty="0" smtClean="0">
                <a:latin typeface="Century Gothic" panose="020B0502020202020204" pitchFamily="34" charset="0"/>
              </a:rPr>
              <a:t>Необходим брой лекари, лекари по дентална медицина и здравни специалисти в </a:t>
            </a:r>
            <a:r>
              <a:rPr lang="bg-BG" sz="2800" dirty="0" err="1" smtClean="0">
                <a:latin typeface="Century Gothic" panose="020B0502020202020204" pitchFamily="34" charset="0"/>
              </a:rPr>
              <a:t>извънболничната</a:t>
            </a:r>
            <a:r>
              <a:rPr lang="bg-BG" sz="2800" dirty="0" smtClean="0">
                <a:latin typeface="Century Gothic" panose="020B0502020202020204" pitchFamily="34" charset="0"/>
              </a:rPr>
              <a:t> помощ</a:t>
            </a:r>
            <a:endParaRPr lang="bg-BG" sz="28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9733"/>
            <a:ext cx="10515600" cy="4360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Лекари по специалности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Обща медицина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Подход: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универсална осигуреност на населението с ОПЛ</a:t>
            </a:r>
          </a:p>
          <a:p>
            <a:pPr>
              <a:buFontTx/>
              <a:buChar char="-"/>
            </a:pPr>
            <a:r>
              <a:rPr lang="bg-BG" sz="2400" dirty="0">
                <a:latin typeface="Century Gothic" panose="020B0502020202020204" pitchFamily="34" charset="0"/>
              </a:rPr>
              <a:t>о</a:t>
            </a:r>
            <a:r>
              <a:rPr lang="bg-BG" sz="2400" dirty="0" smtClean="0">
                <a:latin typeface="Century Gothic" panose="020B0502020202020204" pitchFamily="34" charset="0"/>
              </a:rPr>
              <a:t>птимална численост на обслужваното от ОПЛ население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Параметри: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- 66,6 ОПЛ на 100 000 души</a:t>
            </a:r>
          </a:p>
          <a:p>
            <a:pPr>
              <a:buFontTx/>
              <a:buChar char="-"/>
            </a:pPr>
            <a:r>
              <a:rPr lang="bg-BG" sz="2400" dirty="0" smtClean="0">
                <a:latin typeface="Century Gothic" panose="020B0502020202020204" pitchFamily="34" charset="0"/>
              </a:rPr>
              <a:t>1 ОПЛ на 1500 души</a:t>
            </a:r>
          </a:p>
          <a:p>
            <a:pPr marL="0" indent="0">
              <a:buNone/>
            </a:pPr>
            <a:endParaRPr lang="bg-BG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bg-BG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1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Century Gothic" panose="020B0502020202020204" pitchFamily="34" charset="0"/>
              </a:rPr>
              <a:t>Лекари специалисти в СИМП</a:t>
            </a:r>
            <a:endParaRPr lang="bg-BG" sz="3200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25563"/>
            <a:ext cx="10837333" cy="51260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Клинични специалности</a:t>
            </a:r>
          </a:p>
          <a:p>
            <a:pPr marL="0" indent="0">
              <a:buNone/>
            </a:pPr>
            <a:r>
              <a:rPr lang="bg-BG" sz="2400" dirty="0" smtClean="0">
                <a:latin typeface="Century Gothic" panose="020B0502020202020204" pitchFamily="34" charset="0"/>
              </a:rPr>
              <a:t>Подход:</a:t>
            </a:r>
          </a:p>
          <a:p>
            <a:pPr marL="0" indent="0" algn="just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1.</a:t>
            </a:r>
            <a:r>
              <a:rPr lang="bg-BG" sz="2400" dirty="0" smtClean="0">
                <a:latin typeface="Century Gothic" panose="020B0502020202020204" pitchFamily="34" charset="0"/>
              </a:rPr>
              <a:t> Анализ на данните за </a:t>
            </a:r>
            <a:r>
              <a:rPr lang="bg-BG" sz="2400" dirty="0" err="1" smtClean="0">
                <a:latin typeface="Century Gothic" panose="020B0502020202020204" pitchFamily="34" charset="0"/>
              </a:rPr>
              <a:t>обръщаемостта</a:t>
            </a:r>
            <a:r>
              <a:rPr lang="bg-BG" sz="2400" dirty="0" smtClean="0">
                <a:latin typeface="Century Gothic" panose="020B0502020202020204" pitchFamily="34" charset="0"/>
              </a:rPr>
              <a:t> на населението към специалисти в СИМП – брой прегледи, заплатени от НЗОК по специалности</a:t>
            </a: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  <a:r>
              <a:rPr lang="bg-BG" sz="2400" dirty="0" smtClean="0">
                <a:latin typeface="Century Gothic" panose="020B0502020202020204" pitchFamily="34" charset="0"/>
              </a:rPr>
              <a:t>за периода 2015 г. - 2017 г.</a:t>
            </a:r>
          </a:p>
          <a:p>
            <a:pPr marL="0" indent="0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2.</a:t>
            </a:r>
            <a:r>
              <a:rPr lang="bg-BG" sz="2400" dirty="0" smtClean="0">
                <a:latin typeface="Century Gothic" panose="020B0502020202020204" pitchFamily="34" charset="0"/>
              </a:rPr>
              <a:t> Определяне на необходимия брой специалисти за изпълнението на тези прегледи.</a:t>
            </a:r>
          </a:p>
          <a:p>
            <a:pPr marL="0" indent="0">
              <a:buNone/>
            </a:pPr>
            <a:r>
              <a:rPr lang="bg-BG" sz="2000" dirty="0" smtClean="0">
                <a:latin typeface="Century Gothic" panose="020B0502020202020204" pitchFamily="34" charset="0"/>
              </a:rPr>
              <a:t>Параметри:</a:t>
            </a:r>
          </a:p>
          <a:p>
            <a:pPr marL="0" indent="0">
              <a:buNone/>
            </a:pPr>
            <a:r>
              <a:rPr lang="bg-BG" sz="2000" dirty="0" smtClean="0">
                <a:latin typeface="Century Gothic" panose="020B0502020202020204" pitchFamily="34" charset="0"/>
              </a:rPr>
              <a:t>30 мин. на преглед, т.е. 2 прегледа на час</a:t>
            </a:r>
          </a:p>
          <a:p>
            <a:pPr marL="0" indent="0">
              <a:buNone/>
            </a:pPr>
            <a:r>
              <a:rPr lang="bg-BG" sz="2000" dirty="0" smtClean="0">
                <a:latin typeface="Century Gothic" panose="020B0502020202020204" pitchFamily="34" charset="0"/>
              </a:rPr>
              <a:t>6 часа работа с пациенти</a:t>
            </a:r>
          </a:p>
          <a:p>
            <a:pPr marL="0" indent="0">
              <a:buNone/>
            </a:pPr>
            <a:r>
              <a:rPr lang="bg-BG" sz="2000" dirty="0" smtClean="0">
                <a:latin typeface="Century Gothic" panose="020B0502020202020204" pitchFamily="34" charset="0"/>
              </a:rPr>
              <a:t>2 часа за документация</a:t>
            </a:r>
          </a:p>
          <a:p>
            <a:pPr marL="0" indent="0">
              <a:buNone/>
            </a:pPr>
            <a:r>
              <a:rPr lang="bg-BG" sz="2000" dirty="0" smtClean="0">
                <a:latin typeface="Century Gothic" panose="020B0502020202020204" pitchFamily="34" charset="0"/>
              </a:rPr>
              <a:t>Почивни, празнични дни, отпуск и др. – 202 работни дни – 1212 човеко часове</a:t>
            </a:r>
          </a:p>
          <a:p>
            <a:pPr marL="0" indent="0">
              <a:buNone/>
            </a:pPr>
            <a:r>
              <a:rPr lang="bg-BG" sz="2000" dirty="0" smtClean="0">
                <a:latin typeface="Century Gothic" panose="020B0502020202020204" pitchFamily="34" charset="0"/>
              </a:rPr>
              <a:t>За определени специалности е предвиден намален работен ден – 7 часа</a:t>
            </a:r>
            <a:endParaRPr lang="bg-BG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3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62468"/>
            <a:ext cx="10828867" cy="6265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g-BG" sz="2400" b="1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bg-BG" sz="2400" b="1" dirty="0" smtClean="0">
                <a:latin typeface="Century Gothic" panose="020B0502020202020204" pitchFamily="34" charset="0"/>
              </a:rPr>
              <a:t>3.</a:t>
            </a:r>
            <a:r>
              <a:rPr lang="bg-BG" sz="2400" dirty="0" smtClean="0">
                <a:latin typeface="Century Gothic" panose="020B0502020202020204" pitchFamily="34" charset="0"/>
              </a:rPr>
              <a:t> Определяне на показатели за осигуреност на населението със съответни специалисти на 100 000 души на база </a:t>
            </a:r>
            <a:r>
              <a:rPr lang="bg-BG" sz="2400" dirty="0" err="1" smtClean="0">
                <a:latin typeface="Century Gothic" panose="020B0502020202020204" pitchFamily="34" charset="0"/>
              </a:rPr>
              <a:t>обръщаемост</a:t>
            </a:r>
            <a:r>
              <a:rPr lang="bg-BG" sz="2400" dirty="0" smtClean="0">
                <a:latin typeface="Century Gothic" panose="020B0502020202020204" pitchFamily="34" charset="0"/>
              </a:rPr>
              <a:t> на населението към СИМП, заплатена от НЗОК за 2017 г.</a:t>
            </a:r>
          </a:p>
          <a:p>
            <a:pPr marL="0" indent="0" algn="just">
              <a:buNone/>
            </a:pPr>
            <a:endParaRPr lang="bg-BG" sz="1200" dirty="0" smtClean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dirty="0">
                <a:latin typeface="Century Gothic" panose="020B0502020202020204" pitchFamily="34" charset="0"/>
              </a:rPr>
              <a:t>4. </a:t>
            </a:r>
            <a:r>
              <a:rPr lang="ru-RU" sz="2400" dirty="0">
                <a:latin typeface="Century Gothic" panose="020B0502020202020204" pitchFamily="34" charset="0"/>
              </a:rPr>
              <a:t>Корекция на определения брой лекари по специалности с </a:t>
            </a:r>
            <a:r>
              <a:rPr lang="ru-RU" sz="2400" dirty="0" err="1">
                <a:latin typeface="Century Gothic" panose="020B0502020202020204" pitchFamily="34" charset="0"/>
              </a:rPr>
              <a:t>коефициент</a:t>
            </a:r>
            <a:r>
              <a:rPr lang="ru-RU" sz="2400" dirty="0">
                <a:latin typeface="Century Gothic" panose="020B0502020202020204" pitchFamily="34" charset="0"/>
              </a:rPr>
              <a:t> </a:t>
            </a:r>
            <a:r>
              <a:rPr lang="ru-RU" sz="2400" dirty="0" smtClean="0">
                <a:latin typeface="Century Gothic" panose="020B0502020202020204" pitchFamily="34" charset="0"/>
              </a:rPr>
              <a:t>за </a:t>
            </a:r>
            <a:r>
              <a:rPr lang="ru-RU" sz="2400" dirty="0">
                <a:latin typeface="Century Gothic" panose="020B0502020202020204" pitchFamily="34" charset="0"/>
              </a:rPr>
              <a:t>осигуряване на прием извън регулацията на </a:t>
            </a:r>
            <a:r>
              <a:rPr lang="ru-RU" sz="2400" dirty="0" smtClean="0">
                <a:latin typeface="Century Gothic" panose="020B0502020202020204" pitchFamily="34" charset="0"/>
              </a:rPr>
              <a:t>НЗОК.</a:t>
            </a:r>
          </a:p>
          <a:p>
            <a:pPr marL="0" indent="0" algn="just">
              <a:buNone/>
            </a:pPr>
            <a:endParaRPr lang="ru-RU" sz="24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latin typeface="Century Gothic" panose="020B0502020202020204" pitchFamily="34" charset="0"/>
              </a:rPr>
              <a:t>Забележка:</a:t>
            </a:r>
            <a:r>
              <a:rPr lang="ru-RU" sz="2400" dirty="0">
                <a:latin typeface="Century Gothic" panose="020B0502020202020204" pitchFamily="34" charset="0"/>
              </a:rPr>
              <a:t> За </a:t>
            </a:r>
            <a:r>
              <a:rPr lang="ru-RU" sz="2400" dirty="0" err="1">
                <a:latin typeface="Century Gothic" panose="020B0502020202020204" pitchFamily="34" charset="0"/>
              </a:rPr>
              <a:t>определени</a:t>
            </a:r>
            <a:r>
              <a:rPr lang="ru-RU" sz="2400" dirty="0">
                <a:latin typeface="Century Gothic" panose="020B0502020202020204" pitchFamily="34" charset="0"/>
              </a:rPr>
              <a:t> </a:t>
            </a:r>
            <a:r>
              <a:rPr lang="ru-RU" sz="2400" dirty="0" err="1" smtClean="0">
                <a:latin typeface="Century Gothic" panose="020B0502020202020204" pitchFamily="34" charset="0"/>
              </a:rPr>
              <a:t>специалности</a:t>
            </a:r>
            <a:r>
              <a:rPr lang="ru-RU" sz="2400" dirty="0">
                <a:latin typeface="Century Gothic" panose="020B0502020202020204" pitchFamily="34" charset="0"/>
              </a:rPr>
              <a:t> </a:t>
            </a:r>
            <a:r>
              <a:rPr lang="ru-RU" sz="2400" dirty="0" smtClean="0">
                <a:latin typeface="Century Gothic" panose="020B0502020202020204" pitchFamily="34" charset="0"/>
              </a:rPr>
              <a:t>в </a:t>
            </a:r>
            <a:r>
              <a:rPr lang="ru-RU" sz="2400" dirty="0">
                <a:latin typeface="Century Gothic" panose="020B0502020202020204" pitchFamily="34" charset="0"/>
              </a:rPr>
              <a:t>гр. София, Пловдив, Варна и др. </a:t>
            </a:r>
            <a:r>
              <a:rPr lang="ru-RU" sz="2400" dirty="0" smtClean="0">
                <a:latin typeface="Century Gothic" panose="020B0502020202020204" pitchFamily="34" charset="0"/>
              </a:rPr>
              <a:t>е приложен </a:t>
            </a:r>
            <a:r>
              <a:rPr lang="ru-RU" sz="2400" dirty="0" err="1" smtClean="0">
                <a:latin typeface="Century Gothic" panose="020B0502020202020204" pitchFamily="34" charset="0"/>
              </a:rPr>
              <a:t>по-висок</a:t>
            </a:r>
            <a:r>
              <a:rPr lang="ru-RU" sz="2400" dirty="0" smtClean="0">
                <a:latin typeface="Century Gothic" panose="020B0502020202020204" pitchFamily="34" charset="0"/>
              </a:rPr>
              <a:t> </a:t>
            </a:r>
            <a:r>
              <a:rPr lang="ru-RU" sz="2400" dirty="0">
                <a:latin typeface="Century Gothic" panose="020B0502020202020204" pitchFamily="34" charset="0"/>
              </a:rPr>
              <a:t>коригиращ коефициент на база по-висока обръщаемост за пациенти на регионално и национално ниво</a:t>
            </a:r>
          </a:p>
          <a:p>
            <a:pPr marL="0" indent="0" algn="just">
              <a:buNone/>
            </a:pPr>
            <a:endParaRPr lang="ru-RU" sz="24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bg-BG" sz="24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0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12242</TotalTime>
  <Words>1283</Words>
  <Application>Microsoft Office PowerPoint</Application>
  <PresentationFormat>Широк екран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НАЦИОНАЛНА ЗДРАВНА КАРТА</vt:lpstr>
      <vt:lpstr>Съдържание на Националната здравна карта</vt:lpstr>
      <vt:lpstr>Етапи на разработване на Националната здравна карта</vt:lpstr>
      <vt:lpstr>Елементи и съдържание на Областната здравна карта</vt:lpstr>
      <vt:lpstr>Национална здравна карта Болнична помощ</vt:lpstr>
      <vt:lpstr>Национална здравна карта Какво се планира на регионално  ниво</vt:lpstr>
      <vt:lpstr>Необходим брой лекари, лекари по дентална медицина и здравни специалисти в извънболничната помощ</vt:lpstr>
      <vt:lpstr>Лекари специалисти в СИМП</vt:lpstr>
      <vt:lpstr>Презентация на PowerPoint</vt:lpstr>
      <vt:lpstr>Медицински специалности, които се планират на регионално ниво</vt:lpstr>
      <vt:lpstr>Лекари, осъществяващи медико-диагностични дейности</vt:lpstr>
      <vt:lpstr>Лекари по дентална медицина</vt:lpstr>
      <vt:lpstr>Специалисти по здравни грижи</vt:lpstr>
      <vt:lpstr>Други специалисти по здравни грижи</vt:lpstr>
      <vt:lpstr>Болнични легла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113</cp:revision>
  <cp:lastPrinted>2018-03-28T06:15:08Z</cp:lastPrinted>
  <dcterms:created xsi:type="dcterms:W3CDTF">2016-01-26T20:58:16Z</dcterms:created>
  <dcterms:modified xsi:type="dcterms:W3CDTF">2018-04-15T20:39:43Z</dcterms:modified>
</cp:coreProperties>
</file>